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09" r:id="rId2"/>
  </p:sldMasterIdLst>
  <p:notesMasterIdLst>
    <p:notesMasterId r:id="rId62"/>
  </p:notesMasterIdLst>
  <p:handoutMasterIdLst>
    <p:handoutMasterId r:id="rId63"/>
  </p:handoutMasterIdLst>
  <p:sldIdLst>
    <p:sldId id="256" r:id="rId3"/>
    <p:sldId id="299" r:id="rId4"/>
    <p:sldId id="257" r:id="rId5"/>
    <p:sldId id="258" r:id="rId6"/>
    <p:sldId id="259" r:id="rId7"/>
    <p:sldId id="260" r:id="rId8"/>
    <p:sldId id="313" r:id="rId9"/>
    <p:sldId id="314"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9" r:id="rId25"/>
    <p:sldId id="280" r:id="rId26"/>
    <p:sldId id="275" r:id="rId27"/>
    <p:sldId id="276" r:id="rId28"/>
    <p:sldId id="277" r:id="rId29"/>
    <p:sldId id="278"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CC00"/>
    <a:srgbClr val="FFFF00"/>
    <a:srgbClr val="FF0000"/>
    <a:srgbClr val="FFFFFF"/>
    <a:srgbClr val="FFCC66"/>
    <a:srgbClr val="FFFFCC"/>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99148" autoAdjust="0"/>
  </p:normalViewPr>
  <p:slideViewPr>
    <p:cSldViewPr>
      <p:cViewPr>
        <p:scale>
          <a:sx n="66" d="100"/>
          <a:sy n="66" d="100"/>
        </p:scale>
        <p:origin x="-906"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66" d="100"/>
          <a:sy n="66" d="100"/>
        </p:scale>
        <p:origin x="-2286" y="17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454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454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454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9EAE8AB-5A0A-4649-B3EB-81860464C2DD}" type="slidenum">
              <a:rPr lang="en-US"/>
              <a:pPr/>
              <a:t>‹#›</a:t>
            </a:fld>
            <a:endParaRPr lang="en-US"/>
          </a:p>
        </p:txBody>
      </p:sp>
    </p:spTree>
    <p:extLst>
      <p:ext uri="{BB962C8B-B14F-4D97-AF65-F5344CB8AC3E}">
        <p14:creationId xmlns:p14="http://schemas.microsoft.com/office/powerpoint/2010/main" val="2704504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3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A1BCBFE-80EC-42D2-AB2B-81E9F6BEFA24}" type="slidenum">
              <a:rPr lang="en-US"/>
              <a:pPr/>
              <a:t>‹#›</a:t>
            </a:fld>
            <a:endParaRPr lang="en-US"/>
          </a:p>
        </p:txBody>
      </p:sp>
    </p:spTree>
    <p:extLst>
      <p:ext uri="{BB962C8B-B14F-4D97-AF65-F5344CB8AC3E}">
        <p14:creationId xmlns:p14="http://schemas.microsoft.com/office/powerpoint/2010/main" val="39050805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6E9A20-4DFD-482A-BC35-035EBAA96083}" type="slidenum">
              <a:rPr lang="en-US"/>
              <a:pPr/>
              <a:t>1</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4D7FF6-8344-4827-9A3D-AFE21D340B02}" type="slidenum">
              <a:rPr lang="en-US"/>
              <a:pPr/>
              <a:t>10</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pPr>
              <a:buFontTx/>
              <a:buChar char="•"/>
            </a:pPr>
            <a:r>
              <a:rPr lang="en-US"/>
              <a:t>Councils should be representative of the community representing all demographic and geographic segments.</a:t>
            </a:r>
          </a:p>
          <a:p>
            <a:pPr>
              <a:buFontTx/>
              <a:buChar char="•"/>
            </a:pPr>
            <a:r>
              <a:rPr lang="en-US"/>
              <a:t>Also represented are government, education, business and community organizations.</a:t>
            </a:r>
          </a:p>
          <a:p>
            <a:pPr>
              <a:buFontTx/>
              <a:buChar char="•"/>
            </a:pPr>
            <a:r>
              <a:rPr lang="en-US"/>
              <a:t>Each program area council should be represented</a:t>
            </a:r>
          </a:p>
          <a:p>
            <a:pPr>
              <a:buFontTx/>
              <a:buChar char="•"/>
            </a:pPr>
            <a:r>
              <a:rPr lang="en-US"/>
              <a:t>All members of the District Board are members of the CEC</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C6AFEB-4514-4709-AEB1-5AAA30421E01}" type="slidenum">
              <a:rPr lang="en-US"/>
              <a:pPr/>
              <a:t>11</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4165D-EF0D-42D6-B9B3-E072A4364945}" type="slidenum">
              <a:rPr lang="en-US"/>
              <a:pPr/>
              <a:t>12</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pPr>
              <a:buFontTx/>
              <a:buChar char="•"/>
            </a:pPr>
            <a:r>
              <a:rPr lang="en-US"/>
              <a:t>The CEC is responsible for programs and activities.  The CEC interprets the program needs for the total county program to the District Board.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74F42B-FB40-4B96-8FD3-61EFCDCFB9C8}" type="slidenum">
              <a:rPr lang="en-US"/>
              <a:pPr/>
              <a:t>13</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6D58F0-8ACD-4D79-8850-7CFBAFC39787}" type="slidenum">
              <a:rPr lang="en-US"/>
              <a:pPr/>
              <a:t>14</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pPr>
              <a:buFontTx/>
              <a:buChar char="•"/>
            </a:pPr>
            <a:r>
              <a:rPr lang="en-US"/>
              <a:t>Key Point – use more than one source of information.  It requires input from several perspectives to get a clear picture of the community.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7E2768-BB6A-45D7-B5CA-811834CFB2DD}" type="slidenum">
              <a:rPr lang="en-US"/>
              <a:pPr/>
              <a:t>15</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8D7C0B-7CEF-486E-ACE2-2C8A24AF07C2}" type="slidenum">
              <a:rPr lang="en-US"/>
              <a:pPr/>
              <a:t>16</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pPr>
              <a:buFontTx/>
              <a:buChar char="•"/>
            </a:pPr>
            <a:r>
              <a:rPr lang="en-US"/>
              <a:t>All are very effective in identify needs and issues.  </a:t>
            </a:r>
          </a:p>
          <a:p>
            <a:pPr>
              <a:buFontTx/>
              <a:buChar char="•"/>
            </a:pPr>
            <a:r>
              <a:rPr lang="en-US"/>
              <a:t>Idea:  Have council members bring the last 2 or 3 newspapers (county and regional) to the council and spend a few minutes looking at articles about local problems.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A93796-CF56-467C-AA08-83B6087D0696}" type="slidenum">
              <a:rPr lang="en-US"/>
              <a:pPr/>
              <a:t>17</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CD7801-98F0-4743-93F0-5EDB5BF6FFF3}" type="slidenum">
              <a:rPr lang="en-US"/>
              <a:pPr/>
              <a:t>18</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pPr>
              <a:buFontTx/>
              <a:buChar char="•"/>
            </a:pPr>
            <a:r>
              <a:rPr lang="en-US"/>
              <a:t>Don’t forget the local organizations and agencies – they have a wealth of information about the county.</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0F844D-B2FB-4764-942F-D540567921E3}" type="slidenum">
              <a:rPr lang="en-US"/>
              <a:pPr/>
              <a:t>19</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8A14D5-F900-4B9D-B238-E1E6AF29F926}" type="slidenum">
              <a:rPr lang="en-US"/>
              <a:pPr/>
              <a:t>2</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xfrm>
            <a:off x="685800" y="4114800"/>
            <a:ext cx="5486400" cy="4724400"/>
          </a:xfrm>
        </p:spPr>
        <p:txBody>
          <a:bodyPr/>
          <a:lstStyle/>
          <a:p>
            <a:pPr>
              <a:lnSpc>
                <a:spcPct val="90000"/>
              </a:lnSpc>
            </a:pPr>
            <a:r>
              <a:rPr lang="en-US" b="1" u="sng"/>
              <a:t>Notes to DD:</a:t>
            </a:r>
          </a:p>
          <a:p>
            <a:pPr>
              <a:lnSpc>
                <a:spcPct val="90000"/>
              </a:lnSpc>
              <a:buFontTx/>
              <a:buChar char="•"/>
            </a:pPr>
            <a:r>
              <a:rPr lang="en-US" b="1"/>
              <a:t>Divide group creatively</a:t>
            </a:r>
            <a:r>
              <a:rPr lang="en-US"/>
              <a:t> – options listed below – or make up your own:</a:t>
            </a:r>
          </a:p>
          <a:p>
            <a:pPr marL="400050" lvl="1" indent="-171450">
              <a:lnSpc>
                <a:spcPct val="90000"/>
              </a:lnSpc>
              <a:buFontTx/>
              <a:buChar char="•"/>
            </a:pPr>
            <a:r>
              <a:rPr lang="en-US"/>
              <a:t>Pre-assign agents to tables in diverse groups: mix tenure with CES, program areas, geographic areas, gender, race, etc</a:t>
            </a:r>
          </a:p>
          <a:p>
            <a:pPr marL="400050" lvl="1" indent="-171450">
              <a:lnSpc>
                <a:spcPct val="90000"/>
              </a:lnSpc>
              <a:buFontTx/>
              <a:buChar char="•"/>
            </a:pPr>
            <a:r>
              <a:rPr lang="en-US"/>
              <a:t>Line all agents up and put 8 shortest at one table, next 8 at another and so on until tallest 8 are at the last table.</a:t>
            </a:r>
          </a:p>
          <a:p>
            <a:pPr marL="400050" lvl="1" indent="-171450">
              <a:lnSpc>
                <a:spcPct val="90000"/>
              </a:lnSpc>
              <a:buFontTx/>
              <a:buChar char="•"/>
            </a:pPr>
            <a:r>
              <a:rPr lang="en-US"/>
              <a:t>Line up by tenure in CES and putting newest agents at one table and so on until longest tenured are together at a table</a:t>
            </a:r>
          </a:p>
          <a:p>
            <a:pPr marL="400050" lvl="1" indent="-171450">
              <a:lnSpc>
                <a:spcPct val="90000"/>
              </a:lnSpc>
              <a:buFontTx/>
              <a:buChar char="•"/>
            </a:pPr>
            <a:r>
              <a:rPr lang="en-US"/>
              <a:t>Let agents draw a number and 1’s are at one table, 2’s at another, etc</a:t>
            </a:r>
          </a:p>
          <a:p>
            <a:pPr marL="400050" lvl="1" indent="-171450">
              <a:lnSpc>
                <a:spcPct val="90000"/>
              </a:lnSpc>
              <a:buFontTx/>
              <a:buChar char="•"/>
            </a:pPr>
            <a:r>
              <a:rPr lang="en-US"/>
              <a:t>Pre-assign table groups by county groups, i.e., 3-agent co + 3-agent co. + 2 agent co.  </a:t>
            </a:r>
          </a:p>
          <a:p>
            <a:pPr marL="400050" lvl="1" indent="-171450">
              <a:lnSpc>
                <a:spcPct val="90000"/>
              </a:lnSpc>
            </a:pPr>
            <a:r>
              <a:rPr lang="en-US"/>
              <a:t>NOTE TO DD:  There is no magic number.  I suggest 6-8 in a group.  If the group is too large, some will not participate.</a:t>
            </a:r>
          </a:p>
          <a:p>
            <a:pPr marL="400050" lvl="1" indent="-171450">
              <a:lnSpc>
                <a:spcPct val="90000"/>
              </a:lnSpc>
            </a:pPr>
            <a:r>
              <a:rPr lang="en-US" b="1"/>
              <a:t>Points </a:t>
            </a:r>
            <a:r>
              <a:rPr lang="en-US"/>
              <a:t>– You can only give points for correct answers and not take away for wrong if you wish or follow as is on the slide +10 correct answer &amp; - 10 incorrect.</a:t>
            </a:r>
          </a:p>
          <a:p>
            <a:pPr marL="400050" lvl="1" indent="-171450">
              <a:lnSpc>
                <a:spcPct val="90000"/>
              </a:lnSpc>
            </a:pPr>
            <a:r>
              <a:rPr lang="en-US" b="1"/>
              <a:t>Signaling:</a:t>
            </a:r>
            <a:r>
              <a:rPr lang="en-US"/>
              <a:t>  you could give each group a whistle or some other noisemaker or you could have the group write the answer on a piece of paper and hold it up when the know the answer.  You could have each group designate one person to raise their hands and you call on the first you see.  </a:t>
            </a:r>
          </a:p>
          <a:p>
            <a:pPr marL="400050" lvl="1" indent="-171450">
              <a:lnSpc>
                <a:spcPct val="90000"/>
              </a:lnSpc>
            </a:pPr>
            <a:r>
              <a:rPr lang="en-US" b="1"/>
              <a:t>Win What?</a:t>
            </a:r>
            <a:r>
              <a:rPr lang="en-US"/>
              <a:t> – you decide.  Could be candy for the winning group – or just say, “You don’t win anything. You just WIN.”</a:t>
            </a:r>
            <a:endParaRPr lang="en-US" b="1"/>
          </a:p>
          <a:p>
            <a:pPr marL="400050" lvl="1" indent="-171450" algn="ctr">
              <a:lnSpc>
                <a:spcPct val="90000"/>
              </a:lnSpc>
            </a:pPr>
            <a:r>
              <a:rPr lang="en-US" b="1"/>
              <a:t>Make Up the Rules!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8707A3-A384-4516-877A-B999C31CA061}" type="slidenum">
              <a:rPr lang="en-US"/>
              <a:pPr/>
              <a:t>20</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pPr>
              <a:buFontTx/>
              <a:buChar char="•"/>
            </a:pPr>
            <a:r>
              <a:rPr lang="en-US"/>
              <a:t>The “value” or “importance” assigned to  changes and trends seen in statistical data must be determined by the council.  Sometimes knowing changes and trends in neighboring counties or state-wide trends will help the council in assigning the relative importance to a trend in their own county.</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5C8086-A420-4460-8A8E-1ED7974130F8}" type="slidenum">
              <a:rPr lang="en-US"/>
              <a:pPr/>
              <a:t>21</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702EA4-A21B-48B7-A202-8119F2CAEEAE}" type="slidenum">
              <a:rPr lang="en-US"/>
              <a:pPr/>
              <a:t>22</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pPr>
              <a:buFontTx/>
              <a:buChar char="•"/>
            </a:pPr>
            <a:r>
              <a:rPr lang="en-US"/>
              <a:t>These methods will help groups determine the higher priority issues from the CEC’s perspective.  Other criteria should also be considered when making final decisions about the major areas of programming for the county.  (see below) </a:t>
            </a:r>
          </a:p>
          <a:p>
            <a:endParaRPr lang="en-US"/>
          </a:p>
          <a:p>
            <a:r>
              <a:rPr lang="en-US"/>
              <a:t>Process for Setting Priorities should also include the following criteria::</a:t>
            </a:r>
          </a:p>
          <a:p>
            <a:pPr>
              <a:buFontTx/>
              <a:buChar char="•"/>
            </a:pPr>
            <a:r>
              <a:rPr lang="en-US"/>
              <a:t>What is the relative importance?</a:t>
            </a:r>
          </a:p>
          <a:p>
            <a:pPr>
              <a:buFontTx/>
              <a:buChar char="•"/>
            </a:pPr>
            <a:r>
              <a:rPr lang="en-US"/>
              <a:t>Who and how many people are affected?</a:t>
            </a:r>
          </a:p>
          <a:p>
            <a:pPr>
              <a:buFontTx/>
              <a:buChar char="•"/>
            </a:pPr>
            <a:r>
              <a:rPr lang="en-US"/>
              <a:t>What is the political environment related to this issue?</a:t>
            </a:r>
          </a:p>
          <a:p>
            <a:pPr>
              <a:buFontTx/>
              <a:buChar char="•"/>
            </a:pPr>
            <a:r>
              <a:rPr lang="en-US"/>
              <a:t>What is Extension’s ability to respond?</a:t>
            </a:r>
          </a:p>
          <a:p>
            <a:pPr>
              <a:buFontTx/>
              <a:buChar char="•"/>
            </a:pPr>
            <a:r>
              <a:rPr lang="en-US"/>
              <a:t>Is this of interest to the council or a significant number of council numbers?</a:t>
            </a:r>
          </a:p>
          <a:p>
            <a:pPr>
              <a:buFontTx/>
              <a:buChar char="•"/>
            </a:pPr>
            <a:r>
              <a:rPr lang="en-US"/>
              <a:t>Are others in the community addressing this issue/area?</a:t>
            </a:r>
          </a:p>
          <a:p>
            <a:pPr>
              <a:buFontTx/>
              <a:buChar char="•"/>
            </a:pPr>
            <a:r>
              <a:rPr lang="en-US"/>
              <a:t>Is there a history or culture related to this topic?</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EEE405-9F25-4BAC-A948-DB0EA557B7EB}" type="slidenum">
              <a:rPr lang="en-US"/>
              <a:pPr/>
              <a:t>23</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BB6B8D-131F-484C-AFB9-8B6E1C5E7623}" type="slidenum">
              <a:rPr lang="en-US"/>
              <a:pPr/>
              <a:t>24</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pPr>
              <a:buFontTx/>
              <a:buChar char="•"/>
            </a:pPr>
            <a:r>
              <a:rPr lang="en-US"/>
              <a:t>Sequence – planned activities – plural.  Often a series of educational sessions.  </a:t>
            </a:r>
          </a:p>
          <a:p>
            <a:pPr>
              <a:buFontTx/>
              <a:buChar char="•"/>
            </a:pPr>
            <a:r>
              <a:rPr lang="en-US"/>
              <a:t>Intentional – planned, focused, selected because will lead to desired outcomes</a:t>
            </a:r>
          </a:p>
          <a:p>
            <a:pPr>
              <a:buFontTx/>
              <a:buChar char="•"/>
            </a:pPr>
            <a:r>
              <a:rPr lang="en-US"/>
              <a:t>Outcomes – what we want to happen – the results </a:t>
            </a:r>
          </a:p>
          <a:p>
            <a:pPr>
              <a:buFontTx/>
              <a:buChar char="•"/>
            </a:pPr>
            <a:r>
              <a:rPr lang="en-US"/>
              <a:t>Audience – targeted audiences – educational experiences planned for a targeted audience and the characteristics of the audience influence the educational methods, environment and content.</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A226D7-825E-4FC3-A384-6072F7629D20}" type="slidenum">
              <a:rPr lang="en-US"/>
              <a:pPr/>
              <a:t>25</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139B46-47E9-4C5C-9DB7-866D0442E8CB}" type="slidenum">
              <a:rPr lang="en-US"/>
              <a:pPr/>
              <a:t>26</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pPr>
              <a:buFontTx/>
              <a:buChar char="•"/>
            </a:pPr>
            <a:r>
              <a:rPr lang="en-US"/>
              <a:t>We have dropped the </a:t>
            </a:r>
            <a:r>
              <a:rPr lang="en-US" b="1"/>
              <a:t>“C”</a:t>
            </a:r>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7DA465-98D8-4FED-B6DD-100E0944F99C}" type="slidenum">
              <a:rPr lang="en-US"/>
              <a:pPr/>
              <a:t>27</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F99F3A-219B-4064-8AB4-EA382734D66B}" type="slidenum">
              <a:rPr lang="en-US"/>
              <a:pPr/>
              <a:t>28</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xfrm>
            <a:off x="838200" y="4267200"/>
            <a:ext cx="5486400" cy="4114800"/>
          </a:xfrm>
        </p:spPr>
        <p:txBody>
          <a:bodyPr/>
          <a:lstStyle/>
          <a:p>
            <a:pPr>
              <a:buFontTx/>
              <a:buChar char="•"/>
            </a:pPr>
            <a:r>
              <a:rPr lang="en-US"/>
              <a:t>Each MAP may have any number of program plans.  Some MAP’s may have one plan, other MAP’s may have 3 or 4.</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08EFA6-ED9B-416E-9D33-B8E549350030}" type="slidenum">
              <a:rPr lang="en-US"/>
              <a:pPr/>
              <a:t>29</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3C41FC-2DCE-450F-A73C-43F0BDDFD496}" type="slidenum">
              <a:rPr lang="en-US"/>
              <a:pPr/>
              <a:t>3</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682E0F-05F6-4295-9183-83400528603A}" type="slidenum">
              <a:rPr lang="en-US"/>
              <a:pPr/>
              <a:t>30</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pPr>
              <a:buFontTx/>
              <a:buChar char="•"/>
            </a:pPr>
            <a:r>
              <a:rPr lang="en-US"/>
              <a:t>Inputs – resources used to conduct the program.  (money, staff, volunteers, materials, facilities, equipment, curricula, etc.)</a:t>
            </a:r>
          </a:p>
          <a:p>
            <a:pPr>
              <a:buFontTx/>
              <a:buChar char="•"/>
            </a:pPr>
            <a:r>
              <a:rPr lang="en-US"/>
              <a:t>Outputs – things the organization does with the inputs it commits to the program.  Specific actions taken by the organization.</a:t>
            </a:r>
          </a:p>
          <a:p>
            <a:pPr>
              <a:buFontTx/>
              <a:buChar char="•"/>
            </a:pPr>
            <a:r>
              <a:rPr lang="en-US"/>
              <a:t>Outcomes – what happens – state of affairs after the program is conducted – results.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9A5836-68CF-46EF-8C69-21AFF7B20E28}" type="slidenum">
              <a:rPr lang="en-US"/>
              <a:pPr/>
              <a:t>31</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A04C32-0268-4DBB-8A2F-44DAEF447144}" type="slidenum">
              <a:rPr lang="en-US"/>
              <a:pPr/>
              <a:t>32</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pPr>
              <a:buFontTx/>
              <a:buChar char="•"/>
            </a:pPr>
            <a:r>
              <a:rPr lang="en-US"/>
              <a:t>Initial – learning that results from participation</a:t>
            </a:r>
          </a:p>
          <a:p>
            <a:pPr>
              <a:buFontTx/>
              <a:buChar char="•"/>
            </a:pPr>
            <a:r>
              <a:rPr lang="en-US"/>
              <a:t>Intermediate – actions that result from the learning</a:t>
            </a:r>
          </a:p>
          <a:p>
            <a:pPr>
              <a:buFontTx/>
              <a:buChar char="•"/>
            </a:pPr>
            <a:r>
              <a:rPr lang="en-US"/>
              <a:t>Long-Term – conditions which change as a result of the actions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C40CFD-E951-4AAC-B5A9-E60262D0CE10}" type="slidenum">
              <a:rPr lang="en-US"/>
              <a:pPr/>
              <a:t>33</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32D6C7-0A24-4E42-AC76-64A4358FC439}" type="slidenum">
              <a:rPr lang="en-US"/>
              <a:pPr/>
              <a:t>34</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pPr>
              <a:buFontTx/>
              <a:buChar char="•"/>
            </a:pPr>
            <a:r>
              <a:rPr lang="en-US"/>
              <a:t>;Initially – participants gain knowledge, change opinions, develop skills or form aspirations.  End of meeting evaluations provide information related to the initial learning.</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F6FF74-DFAD-4760-8619-4C4F3BB325B6}" type="slidenum">
              <a:rPr lang="en-US"/>
              <a:pPr/>
              <a:t>35</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7BE636-08A5-4B09-B72C-B47501389423}" type="slidenum">
              <a:rPr lang="en-US"/>
              <a:pPr/>
              <a:t>36</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pPr>
              <a:buFontTx/>
              <a:buChar char="•"/>
            </a:pPr>
            <a:r>
              <a:rPr lang="en-US"/>
              <a:t>Changes may be in practices, behaviors, policies that were changed as a result of the educational program, social action or choices.  Not all changes are observable.  Sometimes we change the way we think about a situation or problem.</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D10FD2-EF22-4B02-AF54-0FE445F84933}" type="slidenum">
              <a:rPr lang="en-US"/>
              <a:pPr/>
              <a:t>37</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1FADC3-124E-40FB-BAAA-800E9B97E507}" type="slidenum">
              <a:rPr lang="en-US"/>
              <a:pPr/>
              <a:t>38</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pPr>
              <a:buFontTx/>
              <a:buChar char="•"/>
            </a:pPr>
            <a:r>
              <a:rPr lang="en-US"/>
              <a:t>Long-term outcomes are the ultimate benefits that a program produces.  Long-term outcomes may affect the persons themselves, other people, a community, or society.</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881991-CCD2-427A-A4DD-1BA721D017AB}" type="slidenum">
              <a:rPr lang="en-US"/>
              <a:pPr/>
              <a:t>39</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C107BB-9501-48BC-9E21-188982C0C1E9}" type="slidenum">
              <a:rPr lang="en-US"/>
              <a:pPr/>
              <a:t>4</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pPr>
              <a:buFontTx/>
              <a:buChar char="•"/>
            </a:pPr>
            <a:r>
              <a:rPr lang="en-US"/>
              <a:t>Although it is a circle and appears sequential – in reality many of the processes overlap and are ubiquitous.  You are constantly recognizing needs, issues are arising, priorities may change when a new issue arises with an immediate need.  Programs are being implemented and evaluated and the evaluations provide information which directs future actions and programs.</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749009-0634-4960-908C-FD0FF2D090C7}" type="slidenum">
              <a:rPr lang="en-US"/>
              <a:pPr/>
              <a:t>40</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r>
              <a:rPr lang="en-US"/>
              <a:t>Apply “if – then” statements to planning process:</a:t>
            </a:r>
          </a:p>
          <a:p>
            <a:endParaRPr lang="en-US"/>
          </a:p>
          <a:p>
            <a:r>
              <a:rPr lang="en-US"/>
              <a:t>What are the SEEC outcomes we want to achieve?</a:t>
            </a:r>
          </a:p>
          <a:p>
            <a:r>
              <a:rPr lang="en-US">
                <a:solidFill>
                  <a:srgbClr val="FF0000"/>
                </a:solidFill>
              </a:rPr>
              <a:t>If</a:t>
            </a:r>
            <a:r>
              <a:rPr lang="en-US"/>
              <a:t> that is to happen, </a:t>
            </a:r>
            <a:r>
              <a:rPr lang="en-US">
                <a:solidFill>
                  <a:srgbClr val="FF0000"/>
                </a:solidFill>
              </a:rPr>
              <a:t>then</a:t>
            </a:r>
            <a:r>
              <a:rPr lang="en-US"/>
              <a:t> what changes in behavior must take place?</a:t>
            </a:r>
          </a:p>
          <a:p>
            <a:r>
              <a:rPr lang="en-US">
                <a:solidFill>
                  <a:srgbClr val="FF0000"/>
                </a:solidFill>
              </a:rPr>
              <a:t>If</a:t>
            </a:r>
            <a:r>
              <a:rPr lang="en-US"/>
              <a:t> behavior is to change, </a:t>
            </a:r>
            <a:r>
              <a:rPr lang="en-US">
                <a:solidFill>
                  <a:srgbClr val="FF0000"/>
                </a:solidFill>
              </a:rPr>
              <a:t>then </a:t>
            </a:r>
            <a:r>
              <a:rPr lang="en-US"/>
              <a:t>what knowledge, skills, opinions or aspirations must be changed?</a:t>
            </a:r>
          </a:p>
          <a:p>
            <a:r>
              <a:rPr lang="en-US">
                <a:solidFill>
                  <a:srgbClr val="FF0000"/>
                </a:solidFill>
              </a:rPr>
              <a:t>If</a:t>
            </a:r>
            <a:r>
              <a:rPr lang="en-US"/>
              <a:t> changes in knowledge, skills, opinions or aspirations are needed, </a:t>
            </a:r>
            <a:r>
              <a:rPr lang="en-US">
                <a:solidFill>
                  <a:srgbClr val="FF0000"/>
                </a:solidFill>
              </a:rPr>
              <a:t>then</a:t>
            </a:r>
            <a:r>
              <a:rPr lang="en-US"/>
              <a:t> who should be targeted.</a:t>
            </a:r>
          </a:p>
          <a:p>
            <a:r>
              <a:rPr lang="en-US">
                <a:solidFill>
                  <a:srgbClr val="FF0000"/>
                </a:solidFill>
              </a:rPr>
              <a:t>If</a:t>
            </a:r>
            <a:r>
              <a:rPr lang="en-US"/>
              <a:t> this is the audience, </a:t>
            </a:r>
            <a:r>
              <a:rPr lang="en-US">
                <a:solidFill>
                  <a:srgbClr val="FF0000"/>
                </a:solidFill>
              </a:rPr>
              <a:t>then </a:t>
            </a:r>
            <a:r>
              <a:rPr lang="en-US"/>
              <a:t>what would be the most appropriate learning experiences? </a:t>
            </a:r>
          </a:p>
          <a:p>
            <a:r>
              <a:rPr lang="en-US">
                <a:solidFill>
                  <a:srgbClr val="FF0000"/>
                </a:solidFill>
              </a:rPr>
              <a:t>If </a:t>
            </a:r>
            <a:r>
              <a:rPr lang="en-US"/>
              <a:t>these learning activities are to take place, </a:t>
            </a:r>
            <a:r>
              <a:rPr lang="en-US">
                <a:solidFill>
                  <a:srgbClr val="FF0000"/>
                </a:solidFill>
              </a:rPr>
              <a:t>then</a:t>
            </a:r>
            <a:r>
              <a:rPr lang="en-US"/>
              <a:t> what resources are needed?</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051D74-65A3-4A3D-80A6-A38046DE3599}" type="slidenum">
              <a:rPr lang="en-US"/>
              <a:pPr/>
              <a:t>41</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1CBE7D-64B9-4285-BF2C-739A234AA6B9}" type="slidenum">
              <a:rPr lang="en-US"/>
              <a:pPr/>
              <a:t>42</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pPr>
              <a:buFontTx/>
              <a:buChar char="•"/>
            </a:pPr>
            <a:r>
              <a:rPr lang="en-US"/>
              <a:t>This happens throughout the year.  The sequential nature of a program means that program implementation happens over time .</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7B9148-B8D7-45DF-8A59-0945C1696433}" type="slidenum">
              <a:rPr lang="en-US"/>
              <a:pPr/>
              <a:t>43</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58B05C-DDE6-4CC6-94B6-0FAC17E2D93E}" type="slidenum">
              <a:rPr lang="en-US"/>
              <a:pPr/>
              <a:t>44</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pPr>
              <a:buFontTx/>
              <a:buChar char="•"/>
            </a:pPr>
            <a:r>
              <a:rPr lang="en-US"/>
              <a:t>Involvement leads to ownership.</a:t>
            </a:r>
          </a:p>
          <a:p>
            <a:pPr>
              <a:buFontTx/>
              <a:buChar char="•"/>
            </a:pPr>
            <a:r>
              <a:rPr lang="en-US"/>
              <a:t>They will want to help implement programs if agents have involved them in planning and design</a:t>
            </a:r>
          </a:p>
          <a:p>
            <a:pPr>
              <a:buFontTx/>
              <a:buChar char="•"/>
            </a:pPr>
            <a:r>
              <a:rPr lang="en-US"/>
              <a:t>In addition to CEC members, other leaders and professionals not on the CEC may want to be involved in implementing programs.</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34235A-FB5E-41B4-9419-02862A2CA80F}" type="slidenum">
              <a:rPr lang="en-US"/>
              <a:pPr/>
              <a:t>45</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0B21C8-58C9-498A-BCFF-8B1351FB864F}" type="slidenum">
              <a:rPr lang="en-US"/>
              <a:pPr/>
              <a:t>46</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xfrm>
            <a:off x="457200" y="4191000"/>
            <a:ext cx="6096000" cy="4419600"/>
          </a:xfrm>
        </p:spPr>
        <p:txBody>
          <a:bodyPr/>
          <a:lstStyle/>
          <a:p>
            <a:pPr>
              <a:buFontTx/>
              <a:buChar char="•"/>
            </a:pPr>
            <a:r>
              <a:rPr lang="en-US"/>
              <a:t>Resource Development:  includes securing financial support, facilities, curriculum, a-v materials such as videos, etc. and evaluating the educational contributions/value of the resources.</a:t>
            </a:r>
          </a:p>
          <a:p>
            <a:pPr>
              <a:buFontTx/>
              <a:buChar char="•"/>
            </a:pPr>
            <a:r>
              <a:rPr lang="en-US"/>
              <a:t>Program management – </a:t>
            </a:r>
          </a:p>
          <a:p>
            <a:pPr lvl="1">
              <a:buFontTx/>
              <a:buChar char="•"/>
            </a:pPr>
            <a:r>
              <a:rPr lang="en-US"/>
              <a:t>Human management - managing volunteers (see GEMS model for managing volunteers)</a:t>
            </a:r>
          </a:p>
          <a:p>
            <a:pPr lvl="1">
              <a:buFontTx/>
              <a:buChar char="•"/>
            </a:pPr>
            <a:r>
              <a:rPr lang="en-US"/>
              <a:t>Task management – establishing timelines, meeting deadlines, conducting the program and creating a supportive educational environment.  Understanding educational theory and methodology, meeting management and organization and planning are essential.</a:t>
            </a:r>
          </a:p>
          <a:p>
            <a:pPr lvl="1">
              <a:buFontTx/>
              <a:buChar char="•"/>
            </a:pPr>
            <a:r>
              <a:rPr lang="en-US"/>
              <a:t>Fiscal management- managing the fiscal resources – some funded with grants will require specific procedures, other resources will come from local resources.  In all financial accountability is essential.</a:t>
            </a:r>
          </a:p>
          <a:p>
            <a:pPr lvl="1">
              <a:buFontTx/>
              <a:buChar char="•"/>
            </a:pPr>
            <a:r>
              <a:rPr lang="en-US"/>
              <a:t>Risk management – adhere to Youth Protection/Risk Management procedures; seek insurance when appropriate.</a:t>
            </a:r>
          </a:p>
          <a:p>
            <a:pPr>
              <a:buFontTx/>
              <a:buChar char="•"/>
            </a:pPr>
            <a:r>
              <a:rPr lang="en-US"/>
              <a:t>Marketing – Publicize programs, utilize a variety of methods, target audiences and market directly, utilize appropriate logos on all CES materials, utilize local media – before and after events.</a:t>
            </a:r>
          </a:p>
          <a:p>
            <a:pPr>
              <a:buFontTx/>
              <a:buChar char="•"/>
            </a:pPr>
            <a:r>
              <a:rPr lang="en-US"/>
              <a:t>Collaboration – with other agencies, organizations extends resources and expands outreach.  Levels of commitment will range from networking to true collaboration.  </a:t>
            </a:r>
          </a:p>
          <a:p>
            <a:pPr>
              <a:buFontTx/>
              <a:buChar char="•"/>
            </a:pPr>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E22FA0-A9D6-437A-8030-AA46998DC019}" type="slidenum">
              <a:rPr lang="en-US"/>
              <a:pPr/>
              <a:t>47</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534F1F-160A-492D-9C41-8A6A46DFB00E}" type="slidenum">
              <a:rPr lang="en-US"/>
              <a:pPr/>
              <a:t>48</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pPr>
              <a:buFontTx/>
              <a:buChar char="•"/>
            </a:pPr>
            <a:r>
              <a:rPr lang="en-US"/>
              <a:t>We evaluate multiple times every day – At the grocery – we have personal criteria for what a good steak looks like; we gather evidence – we pick up three or four packages and compare them; and finally – we make a judgment – this one meets my criteria and I will purchase it for dinner or we make the judgment that it does not and I will look for something else for dinner.</a:t>
            </a:r>
          </a:p>
          <a:p>
            <a:pPr>
              <a:buFontTx/>
              <a:buChar char="•"/>
            </a:pPr>
            <a:r>
              <a:rPr lang="en-US"/>
              <a:t>Program evaluation goes through the same process – we establish criteria – expectations; we gather evidence – end-of-meeting survey; and finally, we make a judgment – we made a difference.</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DF9114-1ED6-419C-9590-9AE33BB8A233}" type="slidenum">
              <a:rPr lang="en-US"/>
              <a:pPr/>
              <a:t>49</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4F7B00-0E43-4E5A-9458-391E398C9597}" type="slidenum">
              <a:rPr lang="en-US"/>
              <a:pPr/>
              <a:t>5</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56CA46-6F6F-4BC7-A050-34DEC8235AE4}" type="slidenum">
              <a:rPr lang="en-US"/>
              <a:pPr/>
              <a:t>50</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pPr>
              <a:buFontTx/>
              <a:buChar char="•"/>
            </a:pPr>
            <a:r>
              <a:rPr lang="en-US"/>
              <a:t>2 Kinds of Evaluation:</a:t>
            </a:r>
          </a:p>
          <a:p>
            <a:pPr lvl="1">
              <a:buFontTx/>
              <a:buChar char="•"/>
            </a:pPr>
            <a:r>
              <a:rPr lang="en-US"/>
              <a:t>Process</a:t>
            </a:r>
          </a:p>
          <a:p>
            <a:pPr lvl="1">
              <a:buFontTx/>
              <a:buChar char="•"/>
            </a:pPr>
            <a:r>
              <a:rPr lang="en-US"/>
              <a:t>Outcome</a:t>
            </a:r>
          </a:p>
          <a:p>
            <a:pPr>
              <a:buFontTx/>
              <a:buChar char="•"/>
            </a:pPr>
            <a:r>
              <a:rPr lang="en-US"/>
              <a:t>Process evaluation focuses on how the program was implemented – could I have done anything differently to make it better?</a:t>
            </a:r>
          </a:p>
          <a:p>
            <a:pPr>
              <a:buFontTx/>
              <a:buChar char="•"/>
            </a:pPr>
            <a:r>
              <a:rPr lang="en-US"/>
              <a:t>Outcome evaluation focuses on documenting results.  </a:t>
            </a:r>
          </a:p>
          <a:p>
            <a:pPr>
              <a:buFontTx/>
              <a:buChar char="•"/>
            </a:pPr>
            <a:r>
              <a:rPr lang="en-US"/>
              <a:t>We do both – outcome evaluation may tell us that we didn’t achieve the changes in behavior we anticipated and process evaluation may tell us why.  Conversely, process evaluation may help us identify the methods and strategies which contribute to the programs success.  </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F102A9-12D4-44F5-B9F5-DD1BECA48070}" type="slidenum">
              <a:rPr lang="en-US"/>
              <a:pPr/>
              <a:t>51</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051B11-56B9-464A-BA2B-D63DE4847A13}" type="slidenum">
              <a:rPr lang="en-US"/>
              <a:pPr/>
              <a:t>52</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pPr>
              <a:buFontTx/>
              <a:buChar char="•"/>
            </a:pPr>
            <a:r>
              <a:rPr lang="en-US"/>
              <a:t>We have many stakeholders and their interests and needs differ.  Focus your evaluation questions to provide you information to meet the needs of all your stakeholders.</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E5CF37-30CE-454C-B587-E3DE76BFDA7F}" type="slidenum">
              <a:rPr lang="en-US"/>
              <a:pPr/>
              <a:t>53</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5CF7B8-484C-4EAF-B050-203B3EF24A34}" type="slidenum">
              <a:rPr lang="en-US"/>
              <a:pPr/>
              <a:t>54</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pPr>
              <a:buFontTx/>
              <a:buChar char="•"/>
            </a:pPr>
            <a:r>
              <a:rPr lang="en-US"/>
              <a:t>Indicators are the specific things that we look at to determine the answers to our evaluation questions.  They define how success will be measured.  In school the desired outcome is knowledge and the indicator is the score on the test.</a:t>
            </a:r>
          </a:p>
          <a:p>
            <a:pPr>
              <a:buFontTx/>
              <a:buChar char="•"/>
            </a:pPr>
            <a:r>
              <a:rPr lang="en-US"/>
              <a:t>How will you know your program was successful? What is the indicator?</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9E0A5F-4804-4C6D-BDE9-D5BF76DA270B}" type="slidenum">
              <a:rPr lang="en-US"/>
              <a:pPr/>
              <a:t>55</a:t>
            </a:fld>
            <a:endParaRPr 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1B6D35-B898-46D3-83F8-DC2E54906881}" type="slidenum">
              <a:rPr lang="en-US"/>
              <a:pPr/>
              <a:t>56</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pPr>
              <a:buFontTx/>
              <a:buChar char="•"/>
            </a:pPr>
            <a:r>
              <a:rPr lang="en-US"/>
              <a:t>Quantitative evaluation methods produce data which can be expressed numerically.</a:t>
            </a:r>
          </a:p>
          <a:p>
            <a:pPr>
              <a:buFontTx/>
              <a:buChar char="•"/>
            </a:pPr>
            <a:r>
              <a:rPr lang="en-US"/>
              <a:t>Qualitative methods of evaluation gather data that is not easily quantifiable.</a:t>
            </a:r>
          </a:p>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724C91-CFC8-46C2-99E5-719745F51380}" type="slidenum">
              <a:rPr lang="en-US"/>
              <a:pPr/>
              <a:t>57</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522FA7-4B92-44E6-AF9F-BA0700702166}" type="slidenum">
              <a:rPr lang="en-US"/>
              <a:pPr/>
              <a:t>58</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pPr>
              <a:buFontTx/>
              <a:buChar char="•"/>
            </a:pPr>
            <a:r>
              <a:rPr lang="en-US"/>
              <a:t>Different methods will provide information for different levels of outcomes – initial, intermediate and long-term</a:t>
            </a:r>
          </a:p>
          <a:p>
            <a:pPr>
              <a:buFontTx/>
              <a:buChar char="•"/>
            </a:pPr>
            <a:endParaRPr lang="en-US"/>
          </a:p>
          <a:p>
            <a:pPr>
              <a:buFontTx/>
              <a:buChar char="•"/>
            </a:pPr>
            <a:r>
              <a:rPr lang="en-US"/>
              <a:t>Once we have the data we must “package” it in a format that meets the needs of the stakeholders and communicates the outcomes of our programs.  </a:t>
            </a:r>
          </a:p>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8B799D-2F8A-4E42-A6D2-53F049666298}" type="slidenum">
              <a:rPr lang="en-US"/>
              <a:pPr/>
              <a:t>59</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BFEF51-DD83-4DD9-AD0F-5A989C819F2E}" type="slidenum">
              <a:rPr lang="en-US"/>
              <a:pPr/>
              <a:t>6</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A18682-0E84-4A0D-924F-AD6416703271}" type="slidenum">
              <a:rPr lang="en-US"/>
              <a:pPr/>
              <a:t>7</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3BA5DE-6823-4F24-956B-77658306851B}" type="slidenum">
              <a:rPr lang="en-US"/>
              <a:pPr/>
              <a:t>8</a:t>
            </a:fld>
            <a:endParaRPr 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pPr>
              <a:buFontTx/>
              <a:buChar char="•"/>
            </a:pPr>
            <a:r>
              <a:rPr lang="en-US" sz="1400"/>
              <a:t>It is through the interaction with the “public” that we identify needs and issues which can be addressed through educational programs.  </a:t>
            </a:r>
          </a:p>
          <a:p>
            <a:pPr>
              <a:buFontTx/>
              <a:buChar char="•"/>
            </a:pPr>
            <a:r>
              <a:rPr lang="en-US" sz="1400"/>
              <a:t>It helps us fulfill our Mission:</a:t>
            </a:r>
          </a:p>
          <a:p>
            <a:endParaRPr lang="en-US" sz="1400"/>
          </a:p>
          <a:p>
            <a:r>
              <a:rPr lang="en-US" sz="1400" b="1"/>
              <a:t>Our Mission</a:t>
            </a:r>
            <a:r>
              <a:rPr lang="en-US" sz="1400"/>
              <a:t>:  </a:t>
            </a:r>
            <a:r>
              <a:rPr lang="en-US"/>
              <a:t>. . .</a:t>
            </a:r>
            <a:r>
              <a:rPr lang="en-US" i="1"/>
              <a:t>serve as a link between the counties of the Commonwealth and the state’s land grant Universities to help people improve their lives through an educational process focusing on their issues and needs.</a:t>
            </a:r>
            <a:endParaRPr lang="en-US" b="1"/>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D7FD9D-9237-4107-8628-976A3385BF23}" type="slidenum">
              <a:rPr lang="en-US"/>
              <a:pPr/>
              <a:t>9</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81750" y="685800"/>
            <a:ext cx="1924050" cy="5592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685800"/>
            <a:ext cx="5619750"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8/19/2015</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8/19/2015</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8/19/2015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8/19/2015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2057400"/>
            <a:ext cx="37719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2057400"/>
            <a:ext cx="37719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104" name="Picture 8" descr="ed00217_"/>
          <p:cNvPicPr>
            <a:picLocks noChangeAspect="1" noChangeArrowheads="1"/>
          </p:cNvPicPr>
          <p:nvPr userDrawn="1"/>
        </p:nvPicPr>
        <p:blipFill>
          <a:blip r:embed="rId13" cstate="print"/>
          <a:srcRect/>
          <a:stretch>
            <a:fillRect/>
          </a:stretch>
        </p:blipFill>
        <p:spPr bwMode="auto">
          <a:xfrm>
            <a:off x="-152400" y="-115888"/>
            <a:ext cx="9448800" cy="7202488"/>
          </a:xfrm>
          <a:prstGeom prst="rect">
            <a:avLst/>
          </a:prstGeom>
          <a:noFill/>
        </p:spPr>
      </p:pic>
      <p:sp>
        <p:nvSpPr>
          <p:cNvPr id="4098" name="Rectangle 2"/>
          <p:cNvSpPr>
            <a:spLocks noGrp="1" noChangeArrowheads="1"/>
          </p:cNvSpPr>
          <p:nvPr>
            <p:ph type="title"/>
          </p:nvPr>
        </p:nvSpPr>
        <p:spPr bwMode="auto">
          <a:xfrm>
            <a:off x="762000" y="685800"/>
            <a:ext cx="7543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09600" y="2057400"/>
            <a:ext cx="7696200" cy="4221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4103" name="Picture 7" descr="fd00109_"/>
          <p:cNvPicPr>
            <a:picLocks noChangeAspect="1" noChangeArrowheads="1"/>
          </p:cNvPicPr>
          <p:nvPr userDrawn="1"/>
        </p:nvPicPr>
        <p:blipFill>
          <a:blip r:embed="rId14" cstate="print"/>
          <a:srcRect/>
          <a:stretch>
            <a:fillRect/>
          </a:stretch>
        </p:blipFill>
        <p:spPr bwMode="auto">
          <a:xfrm rot="-1117675">
            <a:off x="785813" y="617538"/>
            <a:ext cx="1133475" cy="1209675"/>
          </a:xfrm>
          <a:prstGeom prst="rect">
            <a:avLst/>
          </a:prstGeom>
          <a:noFill/>
        </p:spPr>
      </p:pic>
      <p:sp>
        <p:nvSpPr>
          <p:cNvPr id="4105" name="Rectangle 9"/>
          <p:cNvSpPr>
            <a:spLocks noChangeArrowheads="1"/>
          </p:cNvSpPr>
          <p:nvPr userDrawn="1"/>
        </p:nvSpPr>
        <p:spPr bwMode="auto">
          <a:xfrm>
            <a:off x="762000" y="6248400"/>
            <a:ext cx="1981200" cy="160338"/>
          </a:xfrm>
          <a:prstGeom prst="rect">
            <a:avLst/>
          </a:prstGeom>
          <a:solidFill>
            <a:srgbClr val="FFFFCC"/>
          </a:solidFill>
          <a:ln w="9525">
            <a:noFill/>
            <a:miter lim="800000"/>
            <a:headEnd/>
            <a:tailEnd/>
          </a:ln>
          <a:effectLst/>
        </p:spPr>
        <p:txBody>
          <a:bodyPr wrap="none" anchor="ctr"/>
          <a:lstStyle/>
          <a:p>
            <a:endParaRPr lang="en-US"/>
          </a:p>
        </p:txBody>
      </p:sp>
      <p:pic>
        <p:nvPicPr>
          <p:cNvPr id="4109" name="Picture 13" descr="Chalk Eraser"/>
          <p:cNvPicPr>
            <a:picLocks noChangeAspect="1" noChangeArrowheads="1"/>
          </p:cNvPicPr>
          <p:nvPr userDrawn="1"/>
        </p:nvPicPr>
        <p:blipFill>
          <a:blip r:embed="rId15" cstate="print"/>
          <a:srcRect/>
          <a:stretch>
            <a:fillRect/>
          </a:stretch>
        </p:blipFill>
        <p:spPr bwMode="auto">
          <a:xfrm rot="-1219825">
            <a:off x="7772400" y="5410200"/>
            <a:ext cx="1219200" cy="1219200"/>
          </a:xfrm>
          <a:prstGeom prst="rect">
            <a:avLst/>
          </a:prstGeom>
          <a:noFill/>
        </p:spPr>
      </p:pic>
      <p:sp>
        <p:nvSpPr>
          <p:cNvPr id="4110" name="Rectangle 14"/>
          <p:cNvSpPr>
            <a:spLocks noChangeArrowheads="1"/>
          </p:cNvSpPr>
          <p:nvPr userDrawn="1"/>
        </p:nvSpPr>
        <p:spPr bwMode="auto">
          <a:xfrm>
            <a:off x="3657600" y="6248400"/>
            <a:ext cx="1295400" cy="152400"/>
          </a:xfrm>
          <a:prstGeom prst="rect">
            <a:avLst/>
          </a:prstGeom>
          <a:solidFill>
            <a:schemeClr val="bg1"/>
          </a:solidFill>
          <a:ln w="9525">
            <a:noFill/>
            <a:miter lim="800000"/>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advClick="0"/>
  <p:timing>
    <p:tnLst>
      <p:par>
        <p:cTn id="1" dur="indefinite" restart="never" nodeType="tmRoot"/>
      </p:par>
    </p:tnLst>
  </p:timing>
  <p:txStyles>
    <p:titleStyle>
      <a:lvl1pPr algn="ctr" rtl="0" fontAlgn="base">
        <a:spcBef>
          <a:spcPct val="0"/>
        </a:spcBef>
        <a:spcAft>
          <a:spcPct val="0"/>
        </a:spcAft>
        <a:defRPr sz="4400">
          <a:solidFill>
            <a:schemeClr val="bg1"/>
          </a:solidFill>
          <a:latin typeface="+mj-lt"/>
          <a:ea typeface="+mj-ea"/>
          <a:cs typeface="+mj-cs"/>
        </a:defRPr>
      </a:lvl1pPr>
      <a:lvl2pPr algn="ctr" rtl="0" fontAlgn="base">
        <a:spcBef>
          <a:spcPct val="0"/>
        </a:spcBef>
        <a:spcAft>
          <a:spcPct val="0"/>
        </a:spcAft>
        <a:defRPr sz="4400">
          <a:solidFill>
            <a:schemeClr val="bg1"/>
          </a:solidFill>
          <a:latin typeface="Comic Sans MS" pitchFamily="66" charset="0"/>
        </a:defRPr>
      </a:lvl2pPr>
      <a:lvl3pPr algn="ctr" rtl="0" fontAlgn="base">
        <a:spcBef>
          <a:spcPct val="0"/>
        </a:spcBef>
        <a:spcAft>
          <a:spcPct val="0"/>
        </a:spcAft>
        <a:defRPr sz="4400">
          <a:solidFill>
            <a:schemeClr val="bg1"/>
          </a:solidFill>
          <a:latin typeface="Comic Sans MS" pitchFamily="66" charset="0"/>
        </a:defRPr>
      </a:lvl3pPr>
      <a:lvl4pPr algn="ctr" rtl="0" fontAlgn="base">
        <a:spcBef>
          <a:spcPct val="0"/>
        </a:spcBef>
        <a:spcAft>
          <a:spcPct val="0"/>
        </a:spcAft>
        <a:defRPr sz="4400">
          <a:solidFill>
            <a:schemeClr val="bg1"/>
          </a:solidFill>
          <a:latin typeface="Comic Sans MS" pitchFamily="66" charset="0"/>
        </a:defRPr>
      </a:lvl4pPr>
      <a:lvl5pPr algn="ctr" rtl="0" fontAlgn="base">
        <a:spcBef>
          <a:spcPct val="0"/>
        </a:spcBef>
        <a:spcAft>
          <a:spcPct val="0"/>
        </a:spcAft>
        <a:defRPr sz="4400">
          <a:solidFill>
            <a:schemeClr val="bg1"/>
          </a:solidFill>
          <a:latin typeface="Comic Sans MS" pitchFamily="66" charset="0"/>
        </a:defRPr>
      </a:lvl5pPr>
      <a:lvl6pPr marL="457200" algn="ctr" rtl="0" fontAlgn="base">
        <a:spcBef>
          <a:spcPct val="0"/>
        </a:spcBef>
        <a:spcAft>
          <a:spcPct val="0"/>
        </a:spcAft>
        <a:defRPr sz="4400">
          <a:solidFill>
            <a:schemeClr val="bg1"/>
          </a:solidFill>
          <a:latin typeface="Comic Sans MS" pitchFamily="66" charset="0"/>
        </a:defRPr>
      </a:lvl6pPr>
      <a:lvl7pPr marL="914400" algn="ctr" rtl="0" fontAlgn="base">
        <a:spcBef>
          <a:spcPct val="0"/>
        </a:spcBef>
        <a:spcAft>
          <a:spcPct val="0"/>
        </a:spcAft>
        <a:defRPr sz="4400">
          <a:solidFill>
            <a:schemeClr val="bg1"/>
          </a:solidFill>
          <a:latin typeface="Comic Sans MS" pitchFamily="66" charset="0"/>
        </a:defRPr>
      </a:lvl7pPr>
      <a:lvl8pPr marL="1371600" algn="ctr" rtl="0" fontAlgn="base">
        <a:spcBef>
          <a:spcPct val="0"/>
        </a:spcBef>
        <a:spcAft>
          <a:spcPct val="0"/>
        </a:spcAft>
        <a:defRPr sz="4400">
          <a:solidFill>
            <a:schemeClr val="bg1"/>
          </a:solidFill>
          <a:latin typeface="Comic Sans MS" pitchFamily="66" charset="0"/>
        </a:defRPr>
      </a:lvl8pPr>
      <a:lvl9pPr marL="1828800" algn="ctr" rtl="0" fontAlgn="base">
        <a:spcBef>
          <a:spcPct val="0"/>
        </a:spcBef>
        <a:spcAft>
          <a:spcPct val="0"/>
        </a:spcAft>
        <a:defRPr sz="4400">
          <a:solidFill>
            <a:schemeClr val="bg1"/>
          </a:solidFill>
          <a:latin typeface="Comic Sans MS" pitchFamily="66" charset="0"/>
        </a:defRPr>
      </a:lvl9pPr>
    </p:titleStyle>
    <p:bodyStyle>
      <a:lvl1pPr marL="342900" indent="-342900" algn="l" rtl="0" fontAlgn="base">
        <a:spcBef>
          <a:spcPct val="20000"/>
        </a:spcBef>
        <a:spcAft>
          <a:spcPct val="0"/>
        </a:spcAft>
        <a:buChar char="•"/>
        <a:defRPr sz="3200">
          <a:solidFill>
            <a:schemeClr val="bg1"/>
          </a:solidFill>
          <a:latin typeface="+mn-lt"/>
          <a:ea typeface="+mn-ea"/>
          <a:cs typeface="+mn-cs"/>
        </a:defRPr>
      </a:lvl1pPr>
      <a:lvl2pPr marL="742950" indent="-285750" algn="l" rtl="0" fontAlgn="base">
        <a:spcBef>
          <a:spcPct val="20000"/>
        </a:spcBef>
        <a:spcAft>
          <a:spcPct val="0"/>
        </a:spcAft>
        <a:buChar char="–"/>
        <a:defRPr sz="2800">
          <a:solidFill>
            <a:srgbClr val="CCFF99"/>
          </a:solidFill>
          <a:latin typeface="+mn-lt"/>
        </a:defRPr>
      </a:lvl2pPr>
      <a:lvl3pPr marL="1143000" indent="-228600" algn="l" rtl="0" fontAlgn="base">
        <a:spcBef>
          <a:spcPct val="20000"/>
        </a:spcBef>
        <a:spcAft>
          <a:spcPct val="0"/>
        </a:spcAft>
        <a:buChar char="•"/>
        <a:defRPr sz="2400">
          <a:solidFill>
            <a:srgbClr val="FFFFCC"/>
          </a:solidFill>
          <a:latin typeface="+mn-lt"/>
        </a:defRPr>
      </a:lvl3pPr>
      <a:lvl4pPr marL="1600200" indent="-228600" algn="l" rtl="0" fontAlgn="base">
        <a:spcBef>
          <a:spcPct val="20000"/>
        </a:spcBef>
        <a:spcAft>
          <a:spcPct val="0"/>
        </a:spcAft>
        <a:buChar char="–"/>
        <a:defRPr sz="2000">
          <a:solidFill>
            <a:srgbClr val="FFCC66"/>
          </a:solidFill>
          <a:latin typeface="+mn-lt"/>
        </a:defRPr>
      </a:lvl4pPr>
      <a:lvl5pPr marL="2057400" indent="-228600" algn="l" rtl="0" fontAlgn="base">
        <a:spcBef>
          <a:spcPct val="20000"/>
        </a:spcBef>
        <a:spcAft>
          <a:spcPct val="0"/>
        </a:spcAft>
        <a:buChar char="»"/>
        <a:defRPr sz="2000">
          <a:solidFill>
            <a:srgbClr val="FFFFFF"/>
          </a:solidFill>
          <a:latin typeface="+mn-lt"/>
        </a:defRPr>
      </a:lvl5pPr>
      <a:lvl6pPr marL="2514600" indent="-228600" algn="l" rtl="0" fontAlgn="base">
        <a:spcBef>
          <a:spcPct val="20000"/>
        </a:spcBef>
        <a:spcAft>
          <a:spcPct val="0"/>
        </a:spcAft>
        <a:buChar char="»"/>
        <a:defRPr sz="2000">
          <a:solidFill>
            <a:srgbClr val="FFFFFF"/>
          </a:solidFill>
          <a:latin typeface="+mn-lt"/>
        </a:defRPr>
      </a:lvl6pPr>
      <a:lvl7pPr marL="2971800" indent="-228600" algn="l" rtl="0" fontAlgn="base">
        <a:spcBef>
          <a:spcPct val="20000"/>
        </a:spcBef>
        <a:spcAft>
          <a:spcPct val="0"/>
        </a:spcAft>
        <a:buChar char="»"/>
        <a:defRPr sz="2000">
          <a:solidFill>
            <a:srgbClr val="FFFFFF"/>
          </a:solidFill>
          <a:latin typeface="+mn-lt"/>
        </a:defRPr>
      </a:lvl7pPr>
      <a:lvl8pPr marL="3429000" indent="-228600" algn="l" rtl="0" fontAlgn="base">
        <a:spcBef>
          <a:spcPct val="20000"/>
        </a:spcBef>
        <a:spcAft>
          <a:spcPct val="0"/>
        </a:spcAft>
        <a:buChar char="»"/>
        <a:defRPr sz="2000">
          <a:solidFill>
            <a:srgbClr val="FFFFFF"/>
          </a:solidFill>
          <a:latin typeface="+mn-lt"/>
        </a:defRPr>
      </a:lvl8pPr>
      <a:lvl9pPr marL="3886200" indent="-228600" algn="l" rtl="0" fontAlgn="base">
        <a:spcBef>
          <a:spcPct val="20000"/>
        </a:spcBef>
        <a:spcAft>
          <a:spcPct val="0"/>
        </a:spcAft>
        <a:buChar char="»"/>
        <a:defRPr sz="2000">
          <a:solidFill>
            <a:srgbClr val="FF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8/19/2015</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39.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40.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42.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44.xml"/><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46.xml"/><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48.xml"/><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50.xml"/><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52.xml"/><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54.xml"/><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56.xml"/><Relationship Id="rId1" Type="http://schemas.openxmlformats.org/officeDocument/2006/relationships/slideLayout" Target="../slideLayouts/slideLayout18.xml"/><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notesSlide" Target="../notesSlides/notesSlide58.xml"/><Relationship Id="rId1" Type="http://schemas.openxmlformats.org/officeDocument/2006/relationships/slideLayout" Target="../slideLayouts/slideLayout18.xml"/><Relationship Id="rId4" Type="http://schemas.openxmlformats.org/officeDocument/2006/relationships/image" Target="../media/image29.wmf"/></Relationships>
</file>

<file path=ppt/slides/_rels/slide59.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notesSlide" Target="../notesSlides/notesSlide59.xml"/><Relationship Id="rId1" Type="http://schemas.openxmlformats.org/officeDocument/2006/relationships/slideLayout" Target="../slideLayouts/slideLayout13.xml"/><Relationship Id="rId4" Type="http://schemas.openxmlformats.org/officeDocument/2006/relationships/image" Target="../media/image31.wmf"/></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a:xfrm>
            <a:off x="606552" y="1981200"/>
            <a:ext cx="7851648" cy="1828800"/>
          </a:xfrm>
          <a:noFill/>
        </p:spPr>
        <p:txBody>
          <a:bodyPr/>
          <a:lstStyle/>
          <a:p>
            <a:r>
              <a:rPr lang="en-US" b="1" dirty="0" smtClean="0">
                <a:solidFill>
                  <a:srgbClr val="FFFFCC"/>
                </a:solidFill>
              </a:rPr>
              <a:t>Program Development</a:t>
            </a:r>
            <a:br>
              <a:rPr lang="en-US" b="1" dirty="0" smtClean="0">
                <a:solidFill>
                  <a:srgbClr val="FFFFCC"/>
                </a:solidFill>
              </a:rPr>
            </a:br>
            <a:r>
              <a:rPr lang="en-US" b="1" dirty="0" smtClean="0">
                <a:solidFill>
                  <a:srgbClr val="FFFFCC"/>
                </a:solidFill>
              </a:rPr>
              <a:t>Trivia Game</a:t>
            </a:r>
            <a:endParaRPr lang="en-US" b="1" dirty="0">
              <a:solidFill>
                <a:srgbClr val="FFFFCC"/>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19459" name="Rectangle 3"/>
          <p:cNvSpPr>
            <a:spLocks noGrp="1" noChangeArrowheads="1"/>
          </p:cNvSpPr>
          <p:nvPr>
            <p:ph type="body" idx="4294967295"/>
          </p:nvPr>
        </p:nvSpPr>
        <p:spPr>
          <a:xfrm>
            <a:off x="990600" y="2133600"/>
            <a:ext cx="7162800" cy="3581400"/>
          </a:xfrm>
          <a:noFill/>
        </p:spPr>
        <p:txBody>
          <a:bodyPr/>
          <a:lstStyle/>
          <a:p>
            <a:pPr algn="ctr">
              <a:buFontTx/>
              <a:buNone/>
            </a:pPr>
            <a:r>
              <a:rPr lang="en-US" sz="3600" b="1" dirty="0"/>
              <a:t>Answer</a:t>
            </a:r>
            <a:r>
              <a:rPr lang="en-US" sz="3600" b="1" dirty="0" smtClean="0"/>
              <a:t>:</a:t>
            </a:r>
          </a:p>
          <a:p>
            <a:pPr algn="ctr">
              <a:buFontTx/>
              <a:buNone/>
            </a:pPr>
            <a:endParaRPr lang="en-US" sz="1400" b="1" dirty="0"/>
          </a:p>
          <a:p>
            <a:r>
              <a:rPr lang="en-US" i="1" dirty="0">
                <a:solidFill>
                  <a:schemeClr val="bg2">
                    <a:lumMod val="50000"/>
                  </a:schemeClr>
                </a:solidFill>
              </a:rPr>
              <a:t>Representatives of </a:t>
            </a:r>
            <a:r>
              <a:rPr lang="en-US" i="1" dirty="0" smtClean="0">
                <a:solidFill>
                  <a:schemeClr val="bg2">
                    <a:lumMod val="50000"/>
                  </a:schemeClr>
                </a:solidFill>
              </a:rPr>
              <a:t>program councils/committees</a:t>
            </a:r>
            <a:endParaRPr lang="en-US" i="1" dirty="0">
              <a:solidFill>
                <a:schemeClr val="bg2">
                  <a:lumMod val="50000"/>
                </a:schemeClr>
              </a:solidFill>
            </a:endParaRPr>
          </a:p>
          <a:p>
            <a:r>
              <a:rPr lang="en-US" i="1" dirty="0">
                <a:solidFill>
                  <a:schemeClr val="bg2">
                    <a:lumMod val="50000"/>
                  </a:schemeClr>
                </a:solidFill>
              </a:rPr>
              <a:t>Individuals representing the broader community</a:t>
            </a:r>
          </a:p>
          <a:p>
            <a:pPr>
              <a:buFontTx/>
              <a:buNone/>
            </a:pPr>
            <a:endParaRPr lang="en-US" b="1" i="1" dirty="0"/>
          </a:p>
        </p:txBody>
      </p:sp>
      <p:sp>
        <p:nvSpPr>
          <p:cNvPr id="19460"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pic>
        <p:nvPicPr>
          <p:cNvPr id="9" name="Picture 5" descr="C:\Documents and Settings\cgoff\Local Settings\Temporary Internet Files\Content.IE5\A21JER9D\MC900231082[1].wmf"/>
          <p:cNvPicPr>
            <a:picLocks noChangeAspect="1" noChangeArrowheads="1"/>
          </p:cNvPicPr>
          <p:nvPr/>
        </p:nvPicPr>
        <p:blipFill>
          <a:blip r:embed="rId3" cstate="print"/>
          <a:srcRect/>
          <a:stretch>
            <a:fillRect/>
          </a:stretch>
        </p:blipFill>
        <p:spPr bwMode="auto">
          <a:xfrm>
            <a:off x="457200" y="4419600"/>
            <a:ext cx="2971800" cy="2036010"/>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20483" name="Rectangle 3"/>
          <p:cNvSpPr>
            <a:spLocks noGrp="1" noChangeArrowheads="1"/>
          </p:cNvSpPr>
          <p:nvPr>
            <p:ph idx="1"/>
          </p:nvPr>
        </p:nvSpPr>
        <p:spPr>
          <a:xfrm>
            <a:off x="762000" y="2743200"/>
            <a:ext cx="7696200" cy="2133600"/>
          </a:xfrm>
        </p:spPr>
        <p:txBody>
          <a:bodyPr/>
          <a:lstStyle/>
          <a:p>
            <a:pPr algn="ctr">
              <a:buFontTx/>
              <a:buNone/>
            </a:pPr>
            <a:r>
              <a:rPr lang="en-US"/>
              <a:t>   </a:t>
            </a:r>
            <a:r>
              <a:rPr lang="en-US" i="1"/>
              <a:t>What is the role of the District Board in the Program Development Process?</a:t>
            </a:r>
          </a:p>
          <a:p>
            <a:pPr>
              <a:buFontTx/>
              <a:buNone/>
            </a:pPr>
            <a:endParaRPr lang="en-US" i="1"/>
          </a:p>
        </p:txBody>
      </p:sp>
      <p:sp>
        <p:nvSpPr>
          <p:cNvPr id="20484"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21507" name="Rectangle 3"/>
          <p:cNvSpPr>
            <a:spLocks noGrp="1" noChangeArrowheads="1"/>
          </p:cNvSpPr>
          <p:nvPr>
            <p:ph type="body" idx="4294967295"/>
          </p:nvPr>
        </p:nvSpPr>
        <p:spPr>
          <a:xfrm>
            <a:off x="762000" y="1981200"/>
            <a:ext cx="7696200" cy="3733800"/>
          </a:xfrm>
          <a:noFill/>
        </p:spPr>
        <p:txBody>
          <a:bodyPr/>
          <a:lstStyle/>
          <a:p>
            <a:pPr algn="ctr">
              <a:buFontTx/>
              <a:buNone/>
            </a:pPr>
            <a:r>
              <a:rPr lang="en-US" sz="3600" b="1" dirty="0"/>
              <a:t>Answer: </a:t>
            </a:r>
          </a:p>
          <a:p>
            <a:pPr algn="ctr">
              <a:buFontTx/>
              <a:buNone/>
            </a:pPr>
            <a:r>
              <a:rPr lang="en-US" i="1" dirty="0">
                <a:solidFill>
                  <a:schemeClr val="bg2">
                    <a:lumMod val="50000"/>
                  </a:schemeClr>
                </a:solidFill>
              </a:rPr>
              <a:t>District Boards have budgeting and fiduciary responsibilities. The budget is developed to support program needs.</a:t>
            </a:r>
            <a:endParaRPr lang="en-US" b="1" i="1" dirty="0">
              <a:solidFill>
                <a:schemeClr val="bg2">
                  <a:lumMod val="50000"/>
                </a:schemeClr>
              </a:solidFill>
            </a:endParaRPr>
          </a:p>
          <a:p>
            <a:pPr>
              <a:buFontTx/>
              <a:buNone/>
            </a:pPr>
            <a:endParaRPr lang="en-US" b="1" i="1" dirty="0"/>
          </a:p>
        </p:txBody>
      </p:sp>
      <p:sp>
        <p:nvSpPr>
          <p:cNvPr id="21508"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pic>
        <p:nvPicPr>
          <p:cNvPr id="21510" name="Picture 6" descr="C:\Documents and Settings\cgoff\Local Settings\Temporary Internet Files\Content.IE5\BNKVA8WQ\MC900056613[1].wmf"/>
          <p:cNvPicPr>
            <a:picLocks noChangeAspect="1" noChangeArrowheads="1"/>
          </p:cNvPicPr>
          <p:nvPr/>
        </p:nvPicPr>
        <p:blipFill>
          <a:blip r:embed="rId3" cstate="print"/>
          <a:srcRect/>
          <a:stretch>
            <a:fillRect/>
          </a:stretch>
        </p:blipFill>
        <p:spPr bwMode="auto">
          <a:xfrm rot="1300224">
            <a:off x="6255031" y="4443734"/>
            <a:ext cx="2102417" cy="1676436"/>
          </a:xfrm>
          <a:prstGeom prst="rect">
            <a:avLst/>
          </a:prstGeo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22531" name="Rectangle 3"/>
          <p:cNvSpPr>
            <a:spLocks noGrp="1" noChangeArrowheads="1"/>
          </p:cNvSpPr>
          <p:nvPr>
            <p:ph idx="1"/>
          </p:nvPr>
        </p:nvSpPr>
        <p:spPr>
          <a:xfrm>
            <a:off x="762000" y="2057400"/>
            <a:ext cx="7696200" cy="3505200"/>
          </a:xfrm>
        </p:spPr>
        <p:txBody>
          <a:bodyPr/>
          <a:lstStyle/>
          <a:p>
            <a:pPr algn="ctr">
              <a:lnSpc>
                <a:spcPct val="90000"/>
              </a:lnSpc>
              <a:buFontTx/>
              <a:buNone/>
            </a:pPr>
            <a:r>
              <a:rPr lang="en-US" sz="2800"/>
              <a:t>In Situational Analysis we collect data to tell us “what is.”</a:t>
            </a:r>
          </a:p>
          <a:p>
            <a:pPr algn="ctr">
              <a:lnSpc>
                <a:spcPct val="90000"/>
              </a:lnSpc>
              <a:buFontTx/>
              <a:buNone/>
            </a:pPr>
            <a:endParaRPr lang="en-US" sz="2800"/>
          </a:p>
          <a:p>
            <a:pPr algn="ctr">
              <a:lnSpc>
                <a:spcPct val="90000"/>
              </a:lnSpc>
              <a:buFontTx/>
              <a:buNone/>
            </a:pPr>
            <a:r>
              <a:rPr lang="en-US" i="1"/>
              <a:t>What are the 3 main sources of information for the data collection process?</a:t>
            </a:r>
          </a:p>
          <a:p>
            <a:pPr algn="ctr">
              <a:lnSpc>
                <a:spcPct val="90000"/>
              </a:lnSpc>
              <a:buFontTx/>
              <a:buNone/>
            </a:pPr>
            <a:r>
              <a:rPr lang="en-US"/>
              <a:t>   </a:t>
            </a:r>
          </a:p>
        </p:txBody>
      </p:sp>
      <p:sp>
        <p:nvSpPr>
          <p:cNvPr id="22532"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23555" name="Rectangle 3"/>
          <p:cNvSpPr>
            <a:spLocks noGrp="1" noChangeArrowheads="1"/>
          </p:cNvSpPr>
          <p:nvPr>
            <p:ph type="body" idx="4294967295"/>
          </p:nvPr>
        </p:nvSpPr>
        <p:spPr>
          <a:xfrm>
            <a:off x="1143000" y="2133600"/>
            <a:ext cx="6781800" cy="3048000"/>
          </a:xfrm>
          <a:noFill/>
        </p:spPr>
        <p:txBody>
          <a:bodyPr/>
          <a:lstStyle/>
          <a:p>
            <a:pPr algn="ctr">
              <a:buFontTx/>
              <a:buNone/>
            </a:pPr>
            <a:r>
              <a:rPr lang="en-US" sz="3600" b="1" dirty="0"/>
              <a:t>Answer: </a:t>
            </a:r>
          </a:p>
          <a:p>
            <a:r>
              <a:rPr lang="en-US" b="1" i="1" dirty="0">
                <a:solidFill>
                  <a:schemeClr val="bg2">
                    <a:lumMod val="50000"/>
                  </a:schemeClr>
                </a:solidFill>
              </a:rPr>
              <a:t>Resident Perspective</a:t>
            </a:r>
          </a:p>
          <a:p>
            <a:r>
              <a:rPr lang="en-US" b="1" i="1" dirty="0">
                <a:solidFill>
                  <a:schemeClr val="bg2">
                    <a:lumMod val="50000"/>
                  </a:schemeClr>
                </a:solidFill>
              </a:rPr>
              <a:t>Current Research &amp; Knowledge</a:t>
            </a:r>
          </a:p>
          <a:p>
            <a:r>
              <a:rPr lang="en-US" b="1" i="1" dirty="0">
                <a:solidFill>
                  <a:schemeClr val="bg2">
                    <a:lumMod val="50000"/>
                  </a:schemeClr>
                </a:solidFill>
              </a:rPr>
              <a:t>Existing Data Sources</a:t>
            </a:r>
          </a:p>
          <a:p>
            <a:pPr>
              <a:buFontTx/>
              <a:buNone/>
            </a:pPr>
            <a:endParaRPr lang="en-US" b="1" i="1" dirty="0"/>
          </a:p>
        </p:txBody>
      </p:sp>
      <p:sp>
        <p:nvSpPr>
          <p:cNvPr id="23556"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pic>
        <p:nvPicPr>
          <p:cNvPr id="23648" name="Picture 96" descr="C:\Documents and Settings\cgoff\Local Settings\Temporary Internet Files\Content.IE5\0KY15PU3\MC900438779[1].jpg"/>
          <p:cNvPicPr>
            <a:picLocks noChangeAspect="1" noChangeArrowheads="1"/>
          </p:cNvPicPr>
          <p:nvPr/>
        </p:nvPicPr>
        <p:blipFill>
          <a:blip r:embed="rId3" cstate="print"/>
          <a:srcRect/>
          <a:stretch>
            <a:fillRect/>
          </a:stretch>
        </p:blipFill>
        <p:spPr bwMode="auto">
          <a:xfrm>
            <a:off x="533400" y="4572000"/>
            <a:ext cx="2194560" cy="1828800"/>
          </a:xfrm>
          <a:prstGeom prst="rect">
            <a:avLst/>
          </a:prstGeom>
          <a:noFill/>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24579" name="Rectangle 3"/>
          <p:cNvSpPr>
            <a:spLocks noGrp="1" noChangeArrowheads="1"/>
          </p:cNvSpPr>
          <p:nvPr>
            <p:ph idx="1"/>
          </p:nvPr>
        </p:nvSpPr>
        <p:spPr>
          <a:xfrm>
            <a:off x="762000" y="1981200"/>
            <a:ext cx="7696200" cy="3505200"/>
          </a:xfrm>
        </p:spPr>
        <p:txBody>
          <a:bodyPr/>
          <a:lstStyle/>
          <a:p>
            <a:pPr>
              <a:buFontTx/>
              <a:buNone/>
            </a:pPr>
            <a:r>
              <a:rPr lang="en-US"/>
              <a:t>   </a:t>
            </a:r>
            <a:r>
              <a:rPr lang="en-US" sz="2800"/>
              <a:t>Local residents can tell us what they see as local educational needs &amp; issues.</a:t>
            </a:r>
          </a:p>
          <a:p>
            <a:pPr>
              <a:buFontTx/>
              <a:buNone/>
            </a:pPr>
            <a:endParaRPr lang="en-US" sz="2800"/>
          </a:p>
          <a:p>
            <a:pPr algn="ctr">
              <a:buFontTx/>
              <a:buNone/>
            </a:pPr>
            <a:r>
              <a:rPr lang="en-US" i="1"/>
              <a:t>Name 3 processes for getting the “resident’s perspective” during data collection.</a:t>
            </a:r>
          </a:p>
          <a:p>
            <a:pPr algn="ctr">
              <a:buFontTx/>
              <a:buNone/>
            </a:pPr>
            <a:endParaRPr lang="en-US"/>
          </a:p>
        </p:txBody>
      </p:sp>
      <p:sp>
        <p:nvSpPr>
          <p:cNvPr id="24580"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25603" name="Rectangle 3"/>
          <p:cNvSpPr>
            <a:spLocks noGrp="1" noChangeArrowheads="1"/>
          </p:cNvSpPr>
          <p:nvPr>
            <p:ph type="body" idx="4294967295"/>
          </p:nvPr>
        </p:nvSpPr>
        <p:spPr>
          <a:xfrm>
            <a:off x="1295400" y="1981200"/>
            <a:ext cx="6781800" cy="3429000"/>
          </a:xfrm>
          <a:noFill/>
        </p:spPr>
        <p:txBody>
          <a:bodyPr/>
          <a:lstStyle/>
          <a:p>
            <a:pPr algn="ctr">
              <a:buFontTx/>
              <a:buNone/>
            </a:pPr>
            <a:r>
              <a:rPr lang="en-US" sz="3600" b="1" dirty="0"/>
              <a:t>Answer: </a:t>
            </a:r>
          </a:p>
          <a:p>
            <a:pPr algn="ctr">
              <a:buFontTx/>
              <a:buNone/>
            </a:pPr>
            <a:r>
              <a:rPr lang="en-US" i="1" dirty="0">
                <a:solidFill>
                  <a:schemeClr val="bg2">
                    <a:lumMod val="50000"/>
                  </a:schemeClr>
                </a:solidFill>
              </a:rPr>
              <a:t>Community Forums</a:t>
            </a:r>
            <a:br>
              <a:rPr lang="en-US" i="1" dirty="0">
                <a:solidFill>
                  <a:schemeClr val="bg2">
                    <a:lumMod val="50000"/>
                  </a:schemeClr>
                </a:solidFill>
              </a:rPr>
            </a:br>
            <a:r>
              <a:rPr lang="en-US" i="1" dirty="0">
                <a:solidFill>
                  <a:schemeClr val="bg2">
                    <a:lumMod val="50000"/>
                  </a:schemeClr>
                </a:solidFill>
              </a:rPr>
              <a:t>Key Informant Interviews</a:t>
            </a:r>
            <a:br>
              <a:rPr lang="en-US" i="1" dirty="0">
                <a:solidFill>
                  <a:schemeClr val="bg2">
                    <a:lumMod val="50000"/>
                  </a:schemeClr>
                </a:solidFill>
              </a:rPr>
            </a:br>
            <a:r>
              <a:rPr lang="en-US" i="1" dirty="0">
                <a:solidFill>
                  <a:schemeClr val="bg2">
                    <a:lumMod val="50000"/>
                  </a:schemeClr>
                </a:solidFill>
              </a:rPr>
              <a:t>Focus Groups</a:t>
            </a:r>
            <a:br>
              <a:rPr lang="en-US" i="1" dirty="0">
                <a:solidFill>
                  <a:schemeClr val="bg2">
                    <a:lumMod val="50000"/>
                  </a:schemeClr>
                </a:solidFill>
              </a:rPr>
            </a:br>
            <a:r>
              <a:rPr lang="en-US" i="1" dirty="0">
                <a:solidFill>
                  <a:schemeClr val="bg2">
                    <a:lumMod val="50000"/>
                  </a:schemeClr>
                </a:solidFill>
              </a:rPr>
              <a:t>Surveys</a:t>
            </a:r>
            <a:br>
              <a:rPr lang="en-US" i="1" dirty="0">
                <a:solidFill>
                  <a:schemeClr val="bg2">
                    <a:lumMod val="50000"/>
                  </a:schemeClr>
                </a:solidFill>
              </a:rPr>
            </a:br>
            <a:r>
              <a:rPr lang="en-US" i="1" dirty="0">
                <a:solidFill>
                  <a:schemeClr val="bg2">
                    <a:lumMod val="50000"/>
                  </a:schemeClr>
                </a:solidFill>
              </a:rPr>
              <a:t>Media Scans</a:t>
            </a:r>
          </a:p>
          <a:p>
            <a:pPr>
              <a:buFontTx/>
              <a:buNone/>
            </a:pPr>
            <a:endParaRPr lang="en-US" b="1" i="1" dirty="0"/>
          </a:p>
        </p:txBody>
      </p:sp>
      <p:sp>
        <p:nvSpPr>
          <p:cNvPr id="25604" name="Text Box 4"/>
          <p:cNvSpPr txBox="1">
            <a:spLocks noChangeArrowheads="1"/>
          </p:cNvSpPr>
          <p:nvPr/>
        </p:nvSpPr>
        <p:spPr bwMode="auto">
          <a:xfrm>
            <a:off x="31242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pic>
        <p:nvPicPr>
          <p:cNvPr id="25607" name="Picture 7" descr="C:\Documents and Settings\cgoff\Local Settings\Temporary Internet Files\Content.IE5\32AA7YOZ\MC900071132[1].wmf"/>
          <p:cNvPicPr>
            <a:picLocks noChangeAspect="1" noChangeArrowheads="1"/>
          </p:cNvPicPr>
          <p:nvPr/>
        </p:nvPicPr>
        <p:blipFill>
          <a:blip r:embed="rId3" cstate="print"/>
          <a:srcRect/>
          <a:stretch>
            <a:fillRect/>
          </a:stretch>
        </p:blipFill>
        <p:spPr bwMode="auto">
          <a:xfrm>
            <a:off x="6096000" y="4566409"/>
            <a:ext cx="2839016" cy="1998108"/>
          </a:xfrm>
          <a:prstGeom prst="rect">
            <a:avLst/>
          </a:prstGeom>
          <a:noFill/>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27651" name="Rectangle 3"/>
          <p:cNvSpPr>
            <a:spLocks noGrp="1" noChangeArrowheads="1"/>
          </p:cNvSpPr>
          <p:nvPr>
            <p:ph idx="1"/>
          </p:nvPr>
        </p:nvSpPr>
        <p:spPr>
          <a:xfrm>
            <a:off x="762000" y="1905000"/>
            <a:ext cx="7696200" cy="3505200"/>
          </a:xfrm>
        </p:spPr>
        <p:txBody>
          <a:bodyPr/>
          <a:lstStyle/>
          <a:p>
            <a:pPr>
              <a:buFontTx/>
              <a:buNone/>
            </a:pPr>
            <a:r>
              <a:rPr lang="en-US" dirty="0"/>
              <a:t>   </a:t>
            </a:r>
            <a:r>
              <a:rPr lang="en-US" sz="2800" dirty="0"/>
              <a:t>A major source of “existing data” comes from the US Census.  However there are many other sources.</a:t>
            </a:r>
            <a:r>
              <a:rPr lang="en-US" dirty="0"/>
              <a:t>  </a:t>
            </a:r>
          </a:p>
          <a:p>
            <a:pPr algn="ctr">
              <a:buFontTx/>
              <a:buNone/>
            </a:pPr>
            <a:r>
              <a:rPr lang="en-US" dirty="0"/>
              <a:t> </a:t>
            </a:r>
          </a:p>
          <a:p>
            <a:pPr algn="ctr">
              <a:buFontTx/>
              <a:buNone/>
            </a:pPr>
            <a:r>
              <a:rPr lang="en-US" i="1" dirty="0"/>
              <a:t>Name three sources of “existing data” other than census data.</a:t>
            </a:r>
          </a:p>
          <a:p>
            <a:pPr algn="ctr">
              <a:buFontTx/>
              <a:buNone/>
            </a:pPr>
            <a:endParaRPr lang="en-US" i="1" dirty="0"/>
          </a:p>
          <a:p>
            <a:pPr algn="ctr">
              <a:buFontTx/>
              <a:buNone/>
            </a:pPr>
            <a:endParaRPr lang="en-US" dirty="0"/>
          </a:p>
        </p:txBody>
      </p:sp>
      <p:sp>
        <p:nvSpPr>
          <p:cNvPr id="27652"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2667000" y="685800"/>
            <a:ext cx="6629400" cy="1143000"/>
          </a:xfrm>
        </p:spPr>
        <p:txBody>
          <a:bodyPr/>
          <a:lstStyle/>
          <a:p>
            <a:r>
              <a:rPr lang="en-US" sz="3600" u="sng" dirty="0">
                <a:solidFill>
                  <a:schemeClr val="tx1"/>
                </a:solidFill>
              </a:rPr>
              <a:t>Program Development</a:t>
            </a:r>
          </a:p>
        </p:txBody>
      </p:sp>
      <p:sp>
        <p:nvSpPr>
          <p:cNvPr id="28675" name="Rectangle 3"/>
          <p:cNvSpPr>
            <a:spLocks noGrp="1" noChangeArrowheads="1"/>
          </p:cNvSpPr>
          <p:nvPr>
            <p:ph type="body" idx="4294967295"/>
          </p:nvPr>
        </p:nvSpPr>
        <p:spPr>
          <a:xfrm>
            <a:off x="2590800" y="1905000"/>
            <a:ext cx="6019800" cy="3962400"/>
          </a:xfrm>
          <a:noFill/>
        </p:spPr>
        <p:txBody>
          <a:bodyPr>
            <a:normAutofit lnSpcReduction="10000"/>
          </a:bodyPr>
          <a:lstStyle/>
          <a:p>
            <a:pPr algn="ctr">
              <a:lnSpc>
                <a:spcPct val="90000"/>
              </a:lnSpc>
              <a:buFontTx/>
              <a:buNone/>
            </a:pPr>
            <a:r>
              <a:rPr lang="en-US" sz="3600" b="1" dirty="0"/>
              <a:t>Answer: </a:t>
            </a:r>
          </a:p>
          <a:p>
            <a:pPr marL="0" indent="0">
              <a:lnSpc>
                <a:spcPct val="90000"/>
              </a:lnSpc>
              <a:buFont typeface="Wingdings" pitchFamily="2" charset="2"/>
              <a:buChar char="§"/>
            </a:pPr>
            <a:r>
              <a:rPr lang="en-US" i="1" dirty="0">
                <a:solidFill>
                  <a:schemeClr val="bg2">
                    <a:lumMod val="50000"/>
                  </a:schemeClr>
                </a:solidFill>
              </a:rPr>
              <a:t>School </a:t>
            </a:r>
            <a:r>
              <a:rPr lang="en-US" i="1" dirty="0" smtClean="0">
                <a:solidFill>
                  <a:schemeClr val="bg2">
                    <a:lumMod val="50000"/>
                  </a:schemeClr>
                </a:solidFill>
              </a:rPr>
              <a:t>Boards</a:t>
            </a:r>
          </a:p>
          <a:p>
            <a:pPr marL="0" indent="0">
              <a:lnSpc>
                <a:spcPct val="90000"/>
              </a:lnSpc>
              <a:buFont typeface="Wingdings" pitchFamily="2" charset="2"/>
              <a:buChar char="§"/>
            </a:pPr>
            <a:r>
              <a:rPr lang="en-US" i="1" dirty="0" smtClean="0">
                <a:solidFill>
                  <a:schemeClr val="bg2">
                    <a:lumMod val="50000"/>
                  </a:schemeClr>
                </a:solidFill>
              </a:rPr>
              <a:t>Chamber </a:t>
            </a:r>
            <a:r>
              <a:rPr lang="en-US" i="1" dirty="0">
                <a:solidFill>
                  <a:schemeClr val="bg2">
                    <a:lumMod val="50000"/>
                  </a:schemeClr>
                </a:solidFill>
              </a:rPr>
              <a:t>of </a:t>
            </a:r>
            <a:r>
              <a:rPr lang="en-US" i="1" dirty="0" smtClean="0">
                <a:solidFill>
                  <a:schemeClr val="bg2">
                    <a:lumMod val="50000"/>
                  </a:schemeClr>
                </a:solidFill>
              </a:rPr>
              <a:t>Commerce</a:t>
            </a:r>
          </a:p>
          <a:p>
            <a:pPr marL="0" indent="0">
              <a:lnSpc>
                <a:spcPct val="90000"/>
              </a:lnSpc>
              <a:buFont typeface="Wingdings" pitchFamily="2" charset="2"/>
              <a:buChar char="§"/>
            </a:pPr>
            <a:r>
              <a:rPr lang="en-US" i="1" dirty="0" smtClean="0">
                <a:solidFill>
                  <a:schemeClr val="bg2">
                    <a:lumMod val="50000"/>
                  </a:schemeClr>
                </a:solidFill>
              </a:rPr>
              <a:t>Health Departments</a:t>
            </a:r>
          </a:p>
          <a:p>
            <a:pPr marL="0" indent="0">
              <a:lnSpc>
                <a:spcPct val="90000"/>
              </a:lnSpc>
              <a:buFont typeface="Wingdings" pitchFamily="2" charset="2"/>
              <a:buChar char="§"/>
            </a:pPr>
            <a:r>
              <a:rPr lang="en-US" i="1" dirty="0" smtClean="0">
                <a:solidFill>
                  <a:schemeClr val="bg2">
                    <a:lumMod val="50000"/>
                  </a:schemeClr>
                </a:solidFill>
              </a:rPr>
              <a:t>Insurance Companies</a:t>
            </a:r>
          </a:p>
          <a:p>
            <a:pPr marL="0" indent="0">
              <a:lnSpc>
                <a:spcPct val="90000"/>
              </a:lnSpc>
              <a:buFont typeface="Wingdings" pitchFamily="2" charset="2"/>
              <a:buChar char="§"/>
            </a:pPr>
            <a:r>
              <a:rPr lang="en-US" i="1" dirty="0" smtClean="0">
                <a:solidFill>
                  <a:schemeClr val="bg2">
                    <a:lumMod val="50000"/>
                  </a:schemeClr>
                </a:solidFill>
              </a:rPr>
              <a:t>National </a:t>
            </a:r>
            <a:r>
              <a:rPr lang="en-US" i="1" dirty="0">
                <a:solidFill>
                  <a:schemeClr val="bg2">
                    <a:lumMod val="50000"/>
                  </a:schemeClr>
                </a:solidFill>
              </a:rPr>
              <a:t>Organizations/Non Profits – </a:t>
            </a:r>
            <a:endParaRPr lang="en-US" i="1" dirty="0" smtClean="0">
              <a:solidFill>
                <a:schemeClr val="bg2">
                  <a:lumMod val="50000"/>
                </a:schemeClr>
              </a:solidFill>
            </a:endParaRPr>
          </a:p>
          <a:p>
            <a:pPr marL="0" indent="0">
              <a:lnSpc>
                <a:spcPct val="90000"/>
              </a:lnSpc>
              <a:buFont typeface="Wingdings" pitchFamily="2" charset="2"/>
              <a:buChar char="§"/>
            </a:pPr>
            <a:r>
              <a:rPr lang="en-US" i="1" dirty="0" smtClean="0">
                <a:solidFill>
                  <a:schemeClr val="bg2">
                    <a:lumMod val="50000"/>
                  </a:schemeClr>
                </a:solidFill>
              </a:rPr>
              <a:t>Red </a:t>
            </a:r>
            <a:r>
              <a:rPr lang="en-US" i="1" dirty="0">
                <a:solidFill>
                  <a:schemeClr val="bg2">
                    <a:lumMod val="50000"/>
                  </a:schemeClr>
                </a:solidFill>
              </a:rPr>
              <a:t>Cross, </a:t>
            </a:r>
            <a:r>
              <a:rPr lang="en-US" i="1" dirty="0" smtClean="0">
                <a:solidFill>
                  <a:schemeClr val="bg2">
                    <a:lumMod val="50000"/>
                  </a:schemeClr>
                </a:solidFill>
              </a:rPr>
              <a:t>United </a:t>
            </a:r>
            <a:r>
              <a:rPr lang="en-US" i="1" dirty="0">
                <a:solidFill>
                  <a:schemeClr val="bg2">
                    <a:lumMod val="50000"/>
                  </a:schemeClr>
                </a:solidFill>
              </a:rPr>
              <a:t>Way, ACCI</a:t>
            </a:r>
            <a:br>
              <a:rPr lang="en-US" i="1" dirty="0">
                <a:solidFill>
                  <a:schemeClr val="bg2">
                    <a:lumMod val="50000"/>
                  </a:schemeClr>
                </a:solidFill>
              </a:rPr>
            </a:br>
            <a:r>
              <a:rPr lang="en-US" i="1" dirty="0">
                <a:solidFill>
                  <a:schemeClr val="bg2">
                    <a:lumMod val="50000"/>
                  </a:schemeClr>
                </a:solidFill>
              </a:rPr>
              <a:t>Special  Groups – </a:t>
            </a:r>
            <a:endParaRPr lang="en-US" i="1" dirty="0" smtClean="0">
              <a:solidFill>
                <a:schemeClr val="bg2">
                  <a:lumMod val="50000"/>
                </a:schemeClr>
              </a:solidFill>
            </a:endParaRPr>
          </a:p>
          <a:p>
            <a:pPr marL="0" indent="0">
              <a:lnSpc>
                <a:spcPct val="90000"/>
              </a:lnSpc>
              <a:buFont typeface="Wingdings" pitchFamily="2" charset="2"/>
              <a:buChar char="§"/>
            </a:pPr>
            <a:r>
              <a:rPr lang="en-US" i="1" dirty="0" smtClean="0">
                <a:solidFill>
                  <a:schemeClr val="bg2">
                    <a:lumMod val="50000"/>
                  </a:schemeClr>
                </a:solidFill>
              </a:rPr>
              <a:t>Kids </a:t>
            </a:r>
            <a:r>
              <a:rPr lang="en-US" i="1" dirty="0">
                <a:solidFill>
                  <a:schemeClr val="bg2">
                    <a:lumMod val="50000"/>
                  </a:schemeClr>
                </a:solidFill>
              </a:rPr>
              <a:t>Count Data</a:t>
            </a:r>
          </a:p>
        </p:txBody>
      </p:sp>
      <p:sp>
        <p:nvSpPr>
          <p:cNvPr id="28676" name="Text Box 4"/>
          <p:cNvSpPr txBox="1">
            <a:spLocks noChangeArrowheads="1"/>
          </p:cNvSpPr>
          <p:nvPr/>
        </p:nvSpPr>
        <p:spPr bwMode="auto">
          <a:xfrm>
            <a:off x="31242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pic>
        <p:nvPicPr>
          <p:cNvPr id="28677" name="Picture 5" descr="C:\Program Files\Microsoft Office\MEDIA\CAGCAT10\j0233018.wmf"/>
          <p:cNvPicPr>
            <a:picLocks noChangeAspect="1" noChangeArrowheads="1"/>
          </p:cNvPicPr>
          <p:nvPr/>
        </p:nvPicPr>
        <p:blipFill>
          <a:blip r:embed="rId3" cstate="print"/>
          <a:srcRect/>
          <a:stretch>
            <a:fillRect/>
          </a:stretch>
        </p:blipFill>
        <p:spPr bwMode="auto">
          <a:xfrm>
            <a:off x="304800" y="4343400"/>
            <a:ext cx="2209800" cy="2244774"/>
          </a:xfrm>
          <a:prstGeom prst="rect">
            <a:avLst/>
          </a:prstGeom>
          <a:noFill/>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29699" name="Rectangle 3"/>
          <p:cNvSpPr>
            <a:spLocks noGrp="1" noChangeArrowheads="1"/>
          </p:cNvSpPr>
          <p:nvPr>
            <p:ph idx="1"/>
          </p:nvPr>
        </p:nvSpPr>
        <p:spPr>
          <a:xfrm>
            <a:off x="457200" y="1905000"/>
            <a:ext cx="8153400" cy="3581400"/>
          </a:xfrm>
        </p:spPr>
        <p:txBody>
          <a:bodyPr/>
          <a:lstStyle/>
          <a:p>
            <a:pPr>
              <a:buFontTx/>
              <a:buNone/>
            </a:pPr>
            <a:r>
              <a:rPr lang="en-US" sz="2800"/>
              <a:t>   Numbers tell us the “what is” – they track trends, identify patterns, monitor changes, etc.  But there are things numbers can’t tell us.</a:t>
            </a:r>
          </a:p>
          <a:p>
            <a:pPr algn="ctr">
              <a:buFontTx/>
              <a:buNone/>
            </a:pPr>
            <a:endParaRPr lang="en-US" sz="2800"/>
          </a:p>
          <a:p>
            <a:pPr algn="ctr">
              <a:buFontTx/>
              <a:buNone/>
            </a:pPr>
            <a:r>
              <a:rPr lang="en-US" i="1"/>
              <a:t>Name three things numbers </a:t>
            </a:r>
            <a:r>
              <a:rPr lang="en-US" i="1" u="sng"/>
              <a:t>do not</a:t>
            </a:r>
            <a:r>
              <a:rPr lang="en-US" i="1"/>
              <a:t> tell us?</a:t>
            </a:r>
          </a:p>
          <a:p>
            <a:pPr algn="ctr">
              <a:buFontTx/>
              <a:buNone/>
            </a:pPr>
            <a:endParaRPr lang="en-US" i="1"/>
          </a:p>
          <a:p>
            <a:pPr algn="ctr">
              <a:buFontTx/>
              <a:buNone/>
            </a:pPr>
            <a:endParaRPr lang="en-US" i="1"/>
          </a:p>
        </p:txBody>
      </p:sp>
      <p:sp>
        <p:nvSpPr>
          <p:cNvPr id="29700"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2057400" y="533400"/>
            <a:ext cx="6400800" cy="1143000"/>
          </a:xfrm>
        </p:spPr>
        <p:txBody>
          <a:bodyPr/>
          <a:lstStyle/>
          <a:p>
            <a:r>
              <a:rPr lang="en-US" sz="3600" u="sng" dirty="0">
                <a:solidFill>
                  <a:schemeClr val="tx1"/>
                </a:solidFill>
              </a:rPr>
              <a:t>Rules of the Game</a:t>
            </a:r>
          </a:p>
        </p:txBody>
      </p:sp>
      <p:sp>
        <p:nvSpPr>
          <p:cNvPr id="112643" name="Rectangle 3"/>
          <p:cNvSpPr>
            <a:spLocks noGrp="1" noChangeArrowheads="1"/>
          </p:cNvSpPr>
          <p:nvPr>
            <p:ph idx="1"/>
          </p:nvPr>
        </p:nvSpPr>
        <p:spPr>
          <a:xfrm>
            <a:off x="609600" y="1752600"/>
            <a:ext cx="8077200" cy="4495800"/>
          </a:xfrm>
        </p:spPr>
        <p:txBody>
          <a:bodyPr/>
          <a:lstStyle/>
          <a:p>
            <a:r>
              <a:rPr lang="en-US" dirty="0"/>
              <a:t>Form groups of 6-8 persons</a:t>
            </a:r>
          </a:p>
          <a:p>
            <a:r>
              <a:rPr lang="en-US" dirty="0"/>
              <a:t>The 1</a:t>
            </a:r>
            <a:r>
              <a:rPr lang="en-US" baseline="30000" dirty="0"/>
              <a:t>st</a:t>
            </a:r>
            <a:r>
              <a:rPr lang="en-US" dirty="0"/>
              <a:t> table to signal may answer     </a:t>
            </a:r>
            <a:endParaRPr lang="en-US" dirty="0" smtClean="0"/>
          </a:p>
          <a:p>
            <a:pPr>
              <a:buNone/>
            </a:pPr>
            <a:r>
              <a:rPr lang="en-US" dirty="0" smtClean="0"/>
              <a:t>    </a:t>
            </a:r>
            <a:r>
              <a:rPr lang="en-US" dirty="0"/>
              <a:t>- correct answers = +10 points</a:t>
            </a:r>
          </a:p>
          <a:p>
            <a:pPr>
              <a:buFontTx/>
              <a:buNone/>
            </a:pPr>
            <a:r>
              <a:rPr lang="en-US" dirty="0"/>
              <a:t>	- incorrect answer = -10 points</a:t>
            </a:r>
          </a:p>
          <a:p>
            <a:r>
              <a:rPr lang="en-US" dirty="0"/>
              <a:t>You may use any of the publications on program development you brought today. </a:t>
            </a:r>
          </a:p>
          <a:p>
            <a:r>
              <a:rPr lang="en-US" dirty="0"/>
              <a:t>Table with most points WINS!</a:t>
            </a:r>
          </a:p>
        </p:txBody>
      </p:sp>
      <p:sp>
        <p:nvSpPr>
          <p:cNvPr id="4" name="Rectangle 3"/>
          <p:cNvSpPr/>
          <p:nvPr/>
        </p:nvSpPr>
        <p:spPr>
          <a:xfrm>
            <a:off x="1447800" y="5562600"/>
            <a:ext cx="6263253"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Ready…Set…GO!!</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30723" name="Rectangle 3"/>
          <p:cNvSpPr>
            <a:spLocks noGrp="1" noChangeArrowheads="1"/>
          </p:cNvSpPr>
          <p:nvPr>
            <p:ph type="body" idx="4294967295"/>
          </p:nvPr>
        </p:nvSpPr>
        <p:spPr>
          <a:xfrm>
            <a:off x="762000" y="1905000"/>
            <a:ext cx="7848600" cy="3962400"/>
          </a:xfrm>
          <a:noFill/>
        </p:spPr>
        <p:txBody>
          <a:bodyPr/>
          <a:lstStyle/>
          <a:p>
            <a:pPr algn="ctr">
              <a:buFontTx/>
              <a:buNone/>
            </a:pPr>
            <a:r>
              <a:rPr lang="en-US" sz="3600" b="1" dirty="0"/>
              <a:t>Answer: </a:t>
            </a:r>
          </a:p>
          <a:p>
            <a:pPr algn="ctr">
              <a:buFontTx/>
              <a:buNone/>
            </a:pPr>
            <a:r>
              <a:rPr lang="en-US" i="1" dirty="0">
                <a:solidFill>
                  <a:schemeClr val="bg2">
                    <a:lumMod val="50000"/>
                  </a:schemeClr>
                </a:solidFill>
              </a:rPr>
              <a:t>Is this a big/small change?</a:t>
            </a:r>
            <a:br>
              <a:rPr lang="en-US" i="1" dirty="0">
                <a:solidFill>
                  <a:schemeClr val="bg2">
                    <a:lumMod val="50000"/>
                  </a:schemeClr>
                </a:solidFill>
              </a:rPr>
            </a:br>
            <a:r>
              <a:rPr lang="en-US" i="1" dirty="0">
                <a:solidFill>
                  <a:schemeClr val="bg2">
                    <a:lumMod val="50000"/>
                  </a:schemeClr>
                </a:solidFill>
              </a:rPr>
              <a:t>Is it a good/bad thing?</a:t>
            </a:r>
            <a:br>
              <a:rPr lang="en-US" i="1" dirty="0">
                <a:solidFill>
                  <a:schemeClr val="bg2">
                    <a:lumMod val="50000"/>
                  </a:schemeClr>
                </a:solidFill>
              </a:rPr>
            </a:br>
            <a:r>
              <a:rPr lang="en-US" i="1" dirty="0">
                <a:solidFill>
                  <a:schemeClr val="bg2">
                    <a:lumMod val="50000"/>
                  </a:schemeClr>
                </a:solidFill>
              </a:rPr>
              <a:t>How much is enough?</a:t>
            </a:r>
            <a:br>
              <a:rPr lang="en-US" i="1" dirty="0">
                <a:solidFill>
                  <a:schemeClr val="bg2">
                    <a:lumMod val="50000"/>
                  </a:schemeClr>
                </a:solidFill>
              </a:rPr>
            </a:br>
            <a:r>
              <a:rPr lang="en-US" i="1" dirty="0">
                <a:solidFill>
                  <a:schemeClr val="bg2">
                    <a:lumMod val="50000"/>
                  </a:schemeClr>
                </a:solidFill>
              </a:rPr>
              <a:t>How much is too much?</a:t>
            </a:r>
            <a:br>
              <a:rPr lang="en-US" i="1" dirty="0">
                <a:solidFill>
                  <a:schemeClr val="bg2">
                    <a:lumMod val="50000"/>
                  </a:schemeClr>
                </a:solidFill>
              </a:rPr>
            </a:br>
            <a:r>
              <a:rPr lang="en-US" i="1" dirty="0">
                <a:solidFill>
                  <a:schemeClr val="bg2">
                    <a:lumMod val="50000"/>
                  </a:schemeClr>
                </a:solidFill>
              </a:rPr>
              <a:t>Why does it matter?</a:t>
            </a:r>
            <a:br>
              <a:rPr lang="en-US" i="1" dirty="0">
                <a:solidFill>
                  <a:schemeClr val="bg2">
                    <a:lumMod val="50000"/>
                  </a:schemeClr>
                </a:solidFill>
              </a:rPr>
            </a:br>
            <a:r>
              <a:rPr lang="en-US" i="1" dirty="0">
                <a:solidFill>
                  <a:schemeClr val="bg2">
                    <a:lumMod val="50000"/>
                  </a:schemeClr>
                </a:solidFill>
              </a:rPr>
              <a:t>What does the number mean?</a:t>
            </a:r>
          </a:p>
        </p:txBody>
      </p:sp>
      <p:sp>
        <p:nvSpPr>
          <p:cNvPr id="30724" name="Text Box 4"/>
          <p:cNvSpPr txBox="1">
            <a:spLocks noChangeArrowheads="1"/>
          </p:cNvSpPr>
          <p:nvPr/>
        </p:nvSpPr>
        <p:spPr bwMode="auto">
          <a:xfrm>
            <a:off x="31242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pic>
        <p:nvPicPr>
          <p:cNvPr id="30726" name="Picture 6" descr="C:\Documents and Settings\cgoff\Local Settings\Temporary Internet Files\Content.IE5\U1RHTU94\MC900431560[1].png"/>
          <p:cNvPicPr>
            <a:picLocks noChangeAspect="1" noChangeArrowheads="1"/>
          </p:cNvPicPr>
          <p:nvPr/>
        </p:nvPicPr>
        <p:blipFill>
          <a:blip r:embed="rId3" cstate="print"/>
          <a:srcRect/>
          <a:stretch>
            <a:fillRect/>
          </a:stretch>
        </p:blipFill>
        <p:spPr bwMode="auto">
          <a:xfrm rot="20300818">
            <a:off x="762000" y="1981200"/>
            <a:ext cx="990457" cy="990457"/>
          </a:xfrm>
          <a:prstGeom prst="rect">
            <a:avLst/>
          </a:prstGeom>
          <a:noFill/>
        </p:spPr>
      </p:pic>
      <p:pic>
        <p:nvPicPr>
          <p:cNvPr id="6" name="Picture 6" descr="C:\Documents and Settings\cgoff\Local Settings\Temporary Internet Files\Content.IE5\U1RHTU94\MC900431560[1].png"/>
          <p:cNvPicPr>
            <a:picLocks noChangeAspect="1" noChangeArrowheads="1"/>
          </p:cNvPicPr>
          <p:nvPr/>
        </p:nvPicPr>
        <p:blipFill>
          <a:blip r:embed="rId3" cstate="print"/>
          <a:srcRect/>
          <a:stretch>
            <a:fillRect/>
          </a:stretch>
        </p:blipFill>
        <p:spPr bwMode="auto">
          <a:xfrm rot="1401857">
            <a:off x="838200" y="3356188"/>
            <a:ext cx="990457" cy="990457"/>
          </a:xfrm>
          <a:prstGeom prst="rect">
            <a:avLst/>
          </a:prstGeom>
          <a:noFill/>
        </p:spPr>
      </p:pic>
      <p:pic>
        <p:nvPicPr>
          <p:cNvPr id="7" name="Picture 6" descr="C:\Documents and Settings\cgoff\Local Settings\Temporary Internet Files\Content.IE5\U1RHTU94\MC900431560[1].png"/>
          <p:cNvPicPr>
            <a:picLocks noChangeAspect="1" noChangeArrowheads="1"/>
          </p:cNvPicPr>
          <p:nvPr/>
        </p:nvPicPr>
        <p:blipFill>
          <a:blip r:embed="rId3" cstate="print"/>
          <a:srcRect/>
          <a:stretch>
            <a:fillRect/>
          </a:stretch>
        </p:blipFill>
        <p:spPr bwMode="auto">
          <a:xfrm rot="20267762">
            <a:off x="685800" y="4724400"/>
            <a:ext cx="990457" cy="990457"/>
          </a:xfrm>
          <a:prstGeom prst="rect">
            <a:avLst/>
          </a:prstGeom>
          <a:noFill/>
        </p:spPr>
      </p:pic>
      <p:pic>
        <p:nvPicPr>
          <p:cNvPr id="8" name="Picture 6" descr="C:\Documents and Settings\cgoff\Local Settings\Temporary Internet Files\Content.IE5\U1RHTU94\MC900431560[1].png"/>
          <p:cNvPicPr>
            <a:picLocks noChangeAspect="1" noChangeArrowheads="1"/>
          </p:cNvPicPr>
          <p:nvPr/>
        </p:nvPicPr>
        <p:blipFill>
          <a:blip r:embed="rId3" cstate="print"/>
          <a:srcRect/>
          <a:stretch>
            <a:fillRect/>
          </a:stretch>
        </p:blipFill>
        <p:spPr bwMode="auto">
          <a:xfrm rot="1294412">
            <a:off x="7467600" y="1900001"/>
            <a:ext cx="990457" cy="990457"/>
          </a:xfrm>
          <a:prstGeom prst="rect">
            <a:avLst/>
          </a:prstGeom>
          <a:noFill/>
        </p:spPr>
      </p:pic>
      <p:pic>
        <p:nvPicPr>
          <p:cNvPr id="9" name="Picture 6" descr="C:\Documents and Settings\cgoff\Local Settings\Temporary Internet Files\Content.IE5\U1RHTU94\MC900431560[1].png"/>
          <p:cNvPicPr>
            <a:picLocks noChangeAspect="1" noChangeArrowheads="1"/>
          </p:cNvPicPr>
          <p:nvPr/>
        </p:nvPicPr>
        <p:blipFill>
          <a:blip r:embed="rId3" cstate="print"/>
          <a:srcRect/>
          <a:stretch>
            <a:fillRect/>
          </a:stretch>
        </p:blipFill>
        <p:spPr bwMode="auto">
          <a:xfrm rot="20313778">
            <a:off x="7315200" y="3270936"/>
            <a:ext cx="990457" cy="990457"/>
          </a:xfrm>
          <a:prstGeom prst="rect">
            <a:avLst/>
          </a:prstGeom>
          <a:noFill/>
        </p:spPr>
      </p:pic>
      <p:pic>
        <p:nvPicPr>
          <p:cNvPr id="10" name="Picture 6" descr="C:\Documents and Settings\cgoff\Local Settings\Temporary Internet Files\Content.IE5\U1RHTU94\MC900431560[1].png"/>
          <p:cNvPicPr>
            <a:picLocks noChangeAspect="1" noChangeArrowheads="1"/>
          </p:cNvPicPr>
          <p:nvPr/>
        </p:nvPicPr>
        <p:blipFill>
          <a:blip r:embed="rId3" cstate="print"/>
          <a:srcRect/>
          <a:stretch>
            <a:fillRect/>
          </a:stretch>
        </p:blipFill>
        <p:spPr bwMode="auto">
          <a:xfrm rot="978655">
            <a:off x="7391400" y="4691153"/>
            <a:ext cx="990457" cy="990457"/>
          </a:xfrm>
          <a:prstGeom prst="rect">
            <a:avLst/>
          </a:prstGeom>
          <a:noFill/>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31747" name="Rectangle 3"/>
          <p:cNvSpPr>
            <a:spLocks noGrp="1" noChangeArrowheads="1"/>
          </p:cNvSpPr>
          <p:nvPr>
            <p:ph idx="1"/>
          </p:nvPr>
        </p:nvSpPr>
        <p:spPr>
          <a:xfrm>
            <a:off x="533400" y="2057400"/>
            <a:ext cx="7772400" cy="3581400"/>
          </a:xfrm>
        </p:spPr>
        <p:txBody>
          <a:bodyPr/>
          <a:lstStyle/>
          <a:p>
            <a:pPr>
              <a:buFontTx/>
              <a:buNone/>
            </a:pPr>
            <a:r>
              <a:rPr lang="en-US" sz="2800"/>
              <a:t>   We can’t do everything – we must set priorities or thrusts.</a:t>
            </a:r>
          </a:p>
          <a:p>
            <a:pPr algn="ctr">
              <a:buFontTx/>
              <a:buNone/>
            </a:pPr>
            <a:endParaRPr lang="en-US" sz="2800"/>
          </a:p>
          <a:p>
            <a:pPr algn="ctr">
              <a:buFontTx/>
              <a:buNone/>
            </a:pPr>
            <a:r>
              <a:rPr lang="en-US" i="1"/>
              <a:t>What are two facilitation methods which can be used with councils to set priorities? </a:t>
            </a:r>
          </a:p>
          <a:p>
            <a:pPr algn="ctr">
              <a:buFontTx/>
              <a:buNone/>
            </a:pPr>
            <a:endParaRPr lang="en-US" i="1"/>
          </a:p>
        </p:txBody>
      </p:sp>
      <p:sp>
        <p:nvSpPr>
          <p:cNvPr id="31748"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32771" name="Rectangle 3"/>
          <p:cNvSpPr>
            <a:spLocks noGrp="1" noChangeArrowheads="1"/>
          </p:cNvSpPr>
          <p:nvPr>
            <p:ph type="body" idx="4294967295"/>
          </p:nvPr>
        </p:nvSpPr>
        <p:spPr>
          <a:xfrm>
            <a:off x="685800" y="1828800"/>
            <a:ext cx="7848600" cy="3962400"/>
          </a:xfrm>
          <a:noFill/>
        </p:spPr>
        <p:txBody>
          <a:bodyPr/>
          <a:lstStyle/>
          <a:p>
            <a:pPr algn="ctr">
              <a:buFontTx/>
              <a:buNone/>
            </a:pPr>
            <a:r>
              <a:rPr lang="en-US" sz="3600" b="1" dirty="0"/>
              <a:t>Answer: </a:t>
            </a:r>
          </a:p>
          <a:p>
            <a:pPr algn="ctr">
              <a:buFontTx/>
              <a:buNone/>
            </a:pPr>
            <a:r>
              <a:rPr lang="en-US" i="1" dirty="0">
                <a:solidFill>
                  <a:schemeClr val="bg2">
                    <a:lumMod val="50000"/>
                  </a:schemeClr>
                </a:solidFill>
              </a:rPr>
              <a:t>Voting</a:t>
            </a:r>
          </a:p>
          <a:p>
            <a:pPr algn="ctr">
              <a:buFontTx/>
              <a:buNone/>
            </a:pPr>
            <a:r>
              <a:rPr lang="en-US" i="1" dirty="0">
                <a:solidFill>
                  <a:schemeClr val="bg2">
                    <a:lumMod val="50000"/>
                  </a:schemeClr>
                </a:solidFill>
              </a:rPr>
              <a:t>Multi-voting</a:t>
            </a:r>
          </a:p>
          <a:p>
            <a:pPr algn="ctr">
              <a:buFontTx/>
              <a:buNone/>
            </a:pPr>
            <a:r>
              <a:rPr lang="en-US" i="1" dirty="0">
                <a:solidFill>
                  <a:schemeClr val="bg2">
                    <a:lumMod val="50000"/>
                  </a:schemeClr>
                </a:solidFill>
              </a:rPr>
              <a:t>100 votes</a:t>
            </a:r>
          </a:p>
          <a:p>
            <a:pPr algn="ctr">
              <a:buFontTx/>
              <a:buNone/>
            </a:pPr>
            <a:r>
              <a:rPr lang="en-US" i="1" dirty="0">
                <a:solidFill>
                  <a:schemeClr val="bg2">
                    <a:lumMod val="50000"/>
                  </a:schemeClr>
                </a:solidFill>
              </a:rPr>
              <a:t>Nominal group technique</a:t>
            </a:r>
          </a:p>
          <a:p>
            <a:pPr algn="ctr">
              <a:buFontTx/>
              <a:buNone/>
            </a:pPr>
            <a:r>
              <a:rPr lang="en-US" i="1" dirty="0">
                <a:solidFill>
                  <a:schemeClr val="bg2">
                    <a:lumMod val="50000"/>
                  </a:schemeClr>
                </a:solidFill>
              </a:rPr>
              <a:t>Etc.</a:t>
            </a:r>
          </a:p>
        </p:txBody>
      </p:sp>
      <p:sp>
        <p:nvSpPr>
          <p:cNvPr id="32772" name="Text Box 4"/>
          <p:cNvSpPr txBox="1">
            <a:spLocks noChangeArrowheads="1"/>
          </p:cNvSpPr>
          <p:nvPr/>
        </p:nvSpPr>
        <p:spPr bwMode="auto">
          <a:xfrm>
            <a:off x="31242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pic>
        <p:nvPicPr>
          <p:cNvPr id="32777" name="Picture 9" descr="C:\Documents and Settings\cgoff\Local Settings\Temporary Internet Files\Content.IE5\BNKVA8WQ\MC900231083[1].wmf"/>
          <p:cNvPicPr>
            <a:picLocks noChangeAspect="1" noChangeArrowheads="1"/>
          </p:cNvPicPr>
          <p:nvPr/>
        </p:nvPicPr>
        <p:blipFill>
          <a:blip r:embed="rId3" cstate="print"/>
          <a:srcRect/>
          <a:stretch>
            <a:fillRect/>
          </a:stretch>
        </p:blipFill>
        <p:spPr bwMode="auto">
          <a:xfrm>
            <a:off x="457200" y="4419600"/>
            <a:ext cx="3076669" cy="2111983"/>
          </a:xfrm>
          <a:prstGeom prst="rect">
            <a:avLst/>
          </a:prstGeom>
          <a:noFill/>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41987" name="Rectangle 3"/>
          <p:cNvSpPr>
            <a:spLocks noGrp="1" noChangeArrowheads="1"/>
          </p:cNvSpPr>
          <p:nvPr>
            <p:ph idx="1"/>
          </p:nvPr>
        </p:nvSpPr>
        <p:spPr>
          <a:xfrm>
            <a:off x="609600" y="2133600"/>
            <a:ext cx="7924800" cy="3886200"/>
          </a:xfrm>
        </p:spPr>
        <p:txBody>
          <a:bodyPr/>
          <a:lstStyle/>
          <a:p>
            <a:pPr>
              <a:buFontTx/>
              <a:buNone/>
            </a:pPr>
            <a:r>
              <a:rPr lang="en-US" dirty="0"/>
              <a:t>   Fill in the blanks:</a:t>
            </a:r>
          </a:p>
          <a:p>
            <a:pPr>
              <a:buFontTx/>
              <a:buNone/>
            </a:pPr>
            <a:endParaRPr lang="en-US" dirty="0"/>
          </a:p>
          <a:p>
            <a:pPr algn="ctr">
              <a:buFontTx/>
              <a:buNone/>
            </a:pPr>
            <a:r>
              <a:rPr lang="en-US" i="1" dirty="0"/>
              <a:t>A program is a _____ of _____ actions and events organized in a manner to result in valued _______ for a clearly defined _______.</a:t>
            </a:r>
          </a:p>
          <a:p>
            <a:pPr algn="ctr">
              <a:buFontTx/>
              <a:buNone/>
            </a:pPr>
            <a:endParaRPr lang="en-US" dirty="0"/>
          </a:p>
        </p:txBody>
      </p:sp>
      <p:sp>
        <p:nvSpPr>
          <p:cNvPr id="41988" name="Text Box 4"/>
          <p:cNvSpPr txBox="1">
            <a:spLocks noChangeArrowheads="1"/>
          </p:cNvSpPr>
          <p:nvPr/>
        </p:nvSpPr>
        <p:spPr bwMode="auto">
          <a:xfrm>
            <a:off x="3200400" y="57912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43011" name="Rectangle 3"/>
          <p:cNvSpPr>
            <a:spLocks noGrp="1" noChangeArrowheads="1"/>
          </p:cNvSpPr>
          <p:nvPr>
            <p:ph type="body" idx="4294967295"/>
          </p:nvPr>
        </p:nvSpPr>
        <p:spPr>
          <a:xfrm>
            <a:off x="609600" y="1981200"/>
            <a:ext cx="7924800" cy="3124200"/>
          </a:xfrm>
          <a:noFill/>
        </p:spPr>
        <p:txBody>
          <a:bodyPr/>
          <a:lstStyle/>
          <a:p>
            <a:pPr algn="ctr">
              <a:buFontTx/>
              <a:buNone/>
            </a:pPr>
            <a:r>
              <a:rPr lang="en-US" sz="3600" b="1" dirty="0"/>
              <a:t>Answer: </a:t>
            </a:r>
          </a:p>
          <a:p>
            <a:pPr marL="0" indent="0" algn="ctr">
              <a:buFontTx/>
              <a:buNone/>
            </a:pPr>
            <a:r>
              <a:rPr lang="en-US" i="1" dirty="0"/>
              <a:t>A program is a </a:t>
            </a:r>
            <a:r>
              <a:rPr lang="en-US" i="1" u="sng" dirty="0">
                <a:solidFill>
                  <a:schemeClr val="bg2">
                    <a:lumMod val="50000"/>
                  </a:schemeClr>
                </a:solidFill>
              </a:rPr>
              <a:t>sequence</a:t>
            </a:r>
            <a:r>
              <a:rPr lang="en-US" i="1" dirty="0">
                <a:solidFill>
                  <a:srgbClr val="FFFF00"/>
                </a:solidFill>
              </a:rPr>
              <a:t> </a:t>
            </a:r>
            <a:r>
              <a:rPr lang="en-US" i="1" dirty="0"/>
              <a:t>of </a:t>
            </a:r>
            <a:r>
              <a:rPr lang="en-US" i="1" u="sng" dirty="0">
                <a:solidFill>
                  <a:schemeClr val="bg2">
                    <a:lumMod val="50000"/>
                  </a:schemeClr>
                </a:solidFill>
              </a:rPr>
              <a:t>intentional</a:t>
            </a:r>
            <a:r>
              <a:rPr lang="en-US" i="1" dirty="0">
                <a:solidFill>
                  <a:srgbClr val="FFFF00"/>
                </a:solidFill>
              </a:rPr>
              <a:t> </a:t>
            </a:r>
            <a:r>
              <a:rPr lang="en-US" i="1" dirty="0"/>
              <a:t>actions and events organized in a manner to result in valued </a:t>
            </a:r>
            <a:r>
              <a:rPr lang="en-US" i="1" u="sng" dirty="0">
                <a:solidFill>
                  <a:schemeClr val="bg2">
                    <a:lumMod val="50000"/>
                  </a:schemeClr>
                </a:solidFill>
              </a:rPr>
              <a:t>outcomes</a:t>
            </a:r>
            <a:r>
              <a:rPr lang="en-US" i="1" dirty="0">
                <a:solidFill>
                  <a:schemeClr val="bg2">
                    <a:lumMod val="50000"/>
                  </a:schemeClr>
                </a:solidFill>
              </a:rPr>
              <a:t> </a:t>
            </a:r>
            <a:r>
              <a:rPr lang="en-US" i="1" dirty="0"/>
              <a:t>for a clearly defined</a:t>
            </a:r>
            <a:r>
              <a:rPr lang="en-US" i="1" dirty="0">
                <a:solidFill>
                  <a:schemeClr val="bg2">
                    <a:lumMod val="50000"/>
                  </a:schemeClr>
                </a:solidFill>
              </a:rPr>
              <a:t> </a:t>
            </a:r>
            <a:r>
              <a:rPr lang="en-US" i="1" u="sng" dirty="0">
                <a:solidFill>
                  <a:schemeClr val="bg2">
                    <a:lumMod val="50000"/>
                  </a:schemeClr>
                </a:solidFill>
              </a:rPr>
              <a:t>audience</a:t>
            </a:r>
            <a:r>
              <a:rPr lang="en-US" i="1" dirty="0">
                <a:solidFill>
                  <a:schemeClr val="bg2">
                    <a:lumMod val="50000"/>
                  </a:schemeClr>
                </a:solidFill>
              </a:rPr>
              <a:t>.</a:t>
            </a:r>
          </a:p>
          <a:p>
            <a:pPr algn="ctr">
              <a:buFontTx/>
              <a:buNone/>
            </a:pPr>
            <a:endParaRPr lang="en-US" sz="3600" dirty="0"/>
          </a:p>
        </p:txBody>
      </p:sp>
      <p:sp>
        <p:nvSpPr>
          <p:cNvPr id="43012" name="Text Box 4"/>
          <p:cNvSpPr txBox="1">
            <a:spLocks noChangeArrowheads="1"/>
          </p:cNvSpPr>
          <p:nvPr/>
        </p:nvSpPr>
        <p:spPr bwMode="auto">
          <a:xfrm>
            <a:off x="31242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pic>
        <p:nvPicPr>
          <p:cNvPr id="43029" name="Picture 21" descr="C:\Documents and Settings\cgoff\Local Settings\Temporary Internet Files\Content.IE5\U1RHTU94\MC900233034[1].wmf"/>
          <p:cNvPicPr>
            <a:picLocks noChangeAspect="1" noChangeArrowheads="1"/>
          </p:cNvPicPr>
          <p:nvPr/>
        </p:nvPicPr>
        <p:blipFill>
          <a:blip r:embed="rId3" cstate="print"/>
          <a:srcRect/>
          <a:stretch>
            <a:fillRect/>
          </a:stretch>
        </p:blipFill>
        <p:spPr bwMode="auto">
          <a:xfrm>
            <a:off x="6553200" y="4267200"/>
            <a:ext cx="2232433" cy="2251601"/>
          </a:xfrm>
          <a:prstGeom prst="rect">
            <a:avLst/>
          </a:prstGeom>
          <a:noFill/>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35843" name="Rectangle 3"/>
          <p:cNvSpPr>
            <a:spLocks noGrp="1" noChangeArrowheads="1"/>
          </p:cNvSpPr>
          <p:nvPr>
            <p:ph idx="1"/>
          </p:nvPr>
        </p:nvSpPr>
        <p:spPr>
          <a:xfrm>
            <a:off x="685800" y="2133600"/>
            <a:ext cx="7924800" cy="3200400"/>
          </a:xfrm>
        </p:spPr>
        <p:txBody>
          <a:bodyPr/>
          <a:lstStyle/>
          <a:p>
            <a:pPr>
              <a:buFontTx/>
              <a:buNone/>
            </a:pPr>
            <a:r>
              <a:rPr lang="en-US" sz="2800" dirty="0"/>
              <a:t>   When program priorities are established the themes are organized into MAP’s.</a:t>
            </a:r>
          </a:p>
          <a:p>
            <a:pPr>
              <a:buFontTx/>
              <a:buNone/>
            </a:pPr>
            <a:endParaRPr lang="en-US" sz="2800" dirty="0"/>
          </a:p>
          <a:p>
            <a:pPr algn="ctr">
              <a:buFontTx/>
              <a:buNone/>
            </a:pPr>
            <a:r>
              <a:rPr lang="en-US" i="1" dirty="0"/>
              <a:t>What does the acronym MAP </a:t>
            </a:r>
          </a:p>
          <a:p>
            <a:pPr algn="ctr">
              <a:buFontTx/>
              <a:buNone/>
            </a:pPr>
            <a:r>
              <a:rPr lang="en-US" i="1" dirty="0"/>
              <a:t>stand for?</a:t>
            </a:r>
          </a:p>
          <a:p>
            <a:pPr algn="ctr">
              <a:buFontTx/>
              <a:buNone/>
            </a:pPr>
            <a:endParaRPr lang="en-US" dirty="0"/>
          </a:p>
        </p:txBody>
      </p:sp>
      <p:sp>
        <p:nvSpPr>
          <p:cNvPr id="35844"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36867" name="Rectangle 3"/>
          <p:cNvSpPr>
            <a:spLocks noGrp="1" noChangeArrowheads="1"/>
          </p:cNvSpPr>
          <p:nvPr>
            <p:ph type="body" idx="4294967295"/>
          </p:nvPr>
        </p:nvSpPr>
        <p:spPr>
          <a:xfrm>
            <a:off x="762000" y="2362200"/>
            <a:ext cx="7848600" cy="1676400"/>
          </a:xfrm>
          <a:noFill/>
        </p:spPr>
        <p:txBody>
          <a:bodyPr/>
          <a:lstStyle/>
          <a:p>
            <a:pPr algn="ctr">
              <a:buFontTx/>
              <a:buNone/>
            </a:pPr>
            <a:r>
              <a:rPr lang="en-US" sz="3600" b="1" dirty="0"/>
              <a:t>Answer: </a:t>
            </a:r>
          </a:p>
          <a:p>
            <a:pPr algn="ctr">
              <a:buFontTx/>
              <a:buNone/>
            </a:pPr>
            <a:r>
              <a:rPr lang="en-US" sz="3600" b="1" i="1" u="sng" dirty="0">
                <a:solidFill>
                  <a:schemeClr val="bg2">
                    <a:lumMod val="50000"/>
                  </a:schemeClr>
                </a:solidFill>
              </a:rPr>
              <a:t>M</a:t>
            </a:r>
            <a:r>
              <a:rPr lang="en-US" sz="3600" i="1" dirty="0"/>
              <a:t>ajor </a:t>
            </a:r>
            <a:r>
              <a:rPr lang="en-US" sz="3600" b="1" i="1" u="sng" dirty="0">
                <a:solidFill>
                  <a:schemeClr val="bg2">
                    <a:lumMod val="50000"/>
                  </a:schemeClr>
                </a:solidFill>
              </a:rPr>
              <a:t>A</a:t>
            </a:r>
            <a:r>
              <a:rPr lang="en-US" sz="3600" i="1" dirty="0"/>
              <a:t>rea of </a:t>
            </a:r>
            <a:r>
              <a:rPr lang="en-US" sz="3600" b="1" i="1" u="sng" dirty="0">
                <a:solidFill>
                  <a:schemeClr val="bg2">
                    <a:lumMod val="50000"/>
                  </a:schemeClr>
                </a:solidFill>
              </a:rPr>
              <a:t>P</a:t>
            </a:r>
            <a:r>
              <a:rPr lang="en-US" sz="3600" i="1" dirty="0"/>
              <a:t>rogramming</a:t>
            </a:r>
          </a:p>
        </p:txBody>
      </p:sp>
      <p:sp>
        <p:nvSpPr>
          <p:cNvPr id="36868" name="Text Box 4"/>
          <p:cNvSpPr txBox="1">
            <a:spLocks noChangeArrowheads="1"/>
          </p:cNvSpPr>
          <p:nvPr/>
        </p:nvSpPr>
        <p:spPr bwMode="auto">
          <a:xfrm>
            <a:off x="31242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38915" name="Rectangle 3"/>
          <p:cNvSpPr>
            <a:spLocks noGrp="1" noChangeArrowheads="1"/>
          </p:cNvSpPr>
          <p:nvPr>
            <p:ph idx="1"/>
          </p:nvPr>
        </p:nvSpPr>
        <p:spPr>
          <a:xfrm>
            <a:off x="609600" y="2590800"/>
            <a:ext cx="7924800" cy="2819400"/>
          </a:xfrm>
        </p:spPr>
        <p:txBody>
          <a:bodyPr/>
          <a:lstStyle/>
          <a:p>
            <a:pPr algn="ctr">
              <a:buFontTx/>
              <a:buNone/>
            </a:pPr>
            <a:r>
              <a:rPr lang="en-US" sz="3600" b="1" dirty="0"/>
              <a:t>True or False:</a:t>
            </a:r>
            <a:r>
              <a:rPr lang="en-US" sz="3600" dirty="0">
                <a:solidFill>
                  <a:srgbClr val="FFFFCC"/>
                </a:solidFill>
              </a:rPr>
              <a:t> </a:t>
            </a:r>
          </a:p>
          <a:p>
            <a:pPr algn="ctr">
              <a:buFontTx/>
              <a:buNone/>
            </a:pPr>
            <a:r>
              <a:rPr lang="en-US" dirty="0"/>
              <a:t> </a:t>
            </a:r>
            <a:r>
              <a:rPr lang="en-US" i="1" dirty="0"/>
              <a:t>A single MAP may have several program plans?</a:t>
            </a:r>
          </a:p>
        </p:txBody>
      </p:sp>
      <p:sp>
        <p:nvSpPr>
          <p:cNvPr id="38916"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39939" name="Rectangle 3"/>
          <p:cNvSpPr>
            <a:spLocks noGrp="1" noChangeArrowheads="1"/>
          </p:cNvSpPr>
          <p:nvPr>
            <p:ph type="body" idx="4294967295"/>
          </p:nvPr>
        </p:nvSpPr>
        <p:spPr>
          <a:xfrm>
            <a:off x="685800" y="2362200"/>
            <a:ext cx="7848600" cy="1676400"/>
          </a:xfrm>
          <a:noFill/>
        </p:spPr>
        <p:txBody>
          <a:bodyPr/>
          <a:lstStyle/>
          <a:p>
            <a:pPr algn="ctr">
              <a:buFontTx/>
              <a:buNone/>
            </a:pPr>
            <a:r>
              <a:rPr lang="en-US" sz="3600" b="1" dirty="0"/>
              <a:t>Answer: </a:t>
            </a:r>
            <a:r>
              <a:rPr lang="en-US" sz="3600" b="1" i="1" dirty="0"/>
              <a:t>True</a:t>
            </a:r>
          </a:p>
          <a:p>
            <a:pPr algn="ctr">
              <a:buFontTx/>
              <a:buNone/>
            </a:pPr>
            <a:endParaRPr lang="en-US" sz="3600" b="1" i="1" dirty="0"/>
          </a:p>
        </p:txBody>
      </p:sp>
      <p:sp>
        <p:nvSpPr>
          <p:cNvPr id="39940" name="Text Box 4"/>
          <p:cNvSpPr txBox="1">
            <a:spLocks noChangeArrowheads="1"/>
          </p:cNvSpPr>
          <p:nvPr/>
        </p:nvSpPr>
        <p:spPr bwMode="auto">
          <a:xfrm>
            <a:off x="31242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
        <p:nvSpPr>
          <p:cNvPr id="39943" name="Text Box 7"/>
          <p:cNvSpPr txBox="1">
            <a:spLocks noChangeArrowheads="1"/>
          </p:cNvSpPr>
          <p:nvPr/>
        </p:nvSpPr>
        <p:spPr bwMode="auto">
          <a:xfrm>
            <a:off x="4038600" y="3124200"/>
            <a:ext cx="990600" cy="461665"/>
          </a:xfrm>
          <a:prstGeom prst="rect">
            <a:avLst/>
          </a:prstGeom>
          <a:noFill/>
          <a:ln w="28575">
            <a:solidFill>
              <a:schemeClr val="tx1"/>
            </a:solidFill>
            <a:miter lim="800000"/>
            <a:headEnd/>
            <a:tailEnd/>
          </a:ln>
          <a:effectLst/>
        </p:spPr>
        <p:txBody>
          <a:bodyPr>
            <a:spAutoFit/>
          </a:bodyPr>
          <a:lstStyle/>
          <a:p>
            <a:pPr algn="ctr">
              <a:spcBef>
                <a:spcPct val="50000"/>
              </a:spcBef>
            </a:pPr>
            <a:r>
              <a:rPr lang="en-US" sz="2400" b="1" dirty="0">
                <a:solidFill>
                  <a:schemeClr val="bg2">
                    <a:lumMod val="50000"/>
                  </a:schemeClr>
                </a:solidFill>
              </a:rPr>
              <a:t>MAP</a:t>
            </a:r>
          </a:p>
        </p:txBody>
      </p:sp>
      <p:sp>
        <p:nvSpPr>
          <p:cNvPr id="39944" name="Text Box 8"/>
          <p:cNvSpPr txBox="1">
            <a:spLocks noChangeArrowheads="1"/>
          </p:cNvSpPr>
          <p:nvPr/>
        </p:nvSpPr>
        <p:spPr bwMode="auto">
          <a:xfrm>
            <a:off x="2209800" y="4495800"/>
            <a:ext cx="1219200" cy="669925"/>
          </a:xfrm>
          <a:prstGeom prst="rect">
            <a:avLst/>
          </a:prstGeom>
          <a:noFill/>
          <a:ln w="28575">
            <a:solidFill>
              <a:schemeClr val="tx1"/>
            </a:solidFill>
            <a:miter lim="800000"/>
            <a:headEnd/>
            <a:tailEnd/>
          </a:ln>
          <a:effectLst/>
        </p:spPr>
        <p:txBody>
          <a:bodyPr>
            <a:spAutoFit/>
          </a:bodyPr>
          <a:lstStyle/>
          <a:p>
            <a:pPr algn="ctr">
              <a:spcBef>
                <a:spcPct val="50000"/>
              </a:spcBef>
            </a:pPr>
            <a:r>
              <a:rPr lang="en-US" b="1" dirty="0">
                <a:solidFill>
                  <a:schemeClr val="bg2">
                    <a:lumMod val="50000"/>
                  </a:schemeClr>
                </a:solidFill>
              </a:rPr>
              <a:t>Program Plan</a:t>
            </a:r>
          </a:p>
        </p:txBody>
      </p:sp>
      <p:sp>
        <p:nvSpPr>
          <p:cNvPr id="39948" name="Line 12"/>
          <p:cNvSpPr>
            <a:spLocks noChangeShapeType="1"/>
          </p:cNvSpPr>
          <p:nvPr/>
        </p:nvSpPr>
        <p:spPr bwMode="auto">
          <a:xfrm flipH="1">
            <a:off x="2819400" y="3657600"/>
            <a:ext cx="1752600" cy="762000"/>
          </a:xfrm>
          <a:prstGeom prst="line">
            <a:avLst/>
          </a:prstGeom>
          <a:noFill/>
          <a:ln w="38100">
            <a:solidFill>
              <a:schemeClr val="tx1"/>
            </a:solidFill>
            <a:round/>
            <a:headEnd/>
            <a:tailEnd type="triangle" w="med" len="med"/>
          </a:ln>
          <a:effectLst/>
        </p:spPr>
        <p:txBody>
          <a:bodyPr/>
          <a:lstStyle/>
          <a:p>
            <a:endParaRPr lang="en-US"/>
          </a:p>
        </p:txBody>
      </p:sp>
      <p:sp>
        <p:nvSpPr>
          <p:cNvPr id="39949" name="Line 13"/>
          <p:cNvSpPr>
            <a:spLocks noChangeShapeType="1"/>
          </p:cNvSpPr>
          <p:nvPr/>
        </p:nvSpPr>
        <p:spPr bwMode="auto">
          <a:xfrm>
            <a:off x="4572000" y="3657600"/>
            <a:ext cx="0" cy="838200"/>
          </a:xfrm>
          <a:prstGeom prst="line">
            <a:avLst/>
          </a:prstGeom>
          <a:noFill/>
          <a:ln w="38100">
            <a:solidFill>
              <a:schemeClr val="tx1"/>
            </a:solidFill>
            <a:round/>
            <a:headEnd/>
            <a:tailEnd type="triangle" w="med" len="med"/>
          </a:ln>
          <a:effectLst/>
        </p:spPr>
        <p:txBody>
          <a:bodyPr/>
          <a:lstStyle/>
          <a:p>
            <a:endParaRPr lang="en-US"/>
          </a:p>
        </p:txBody>
      </p:sp>
      <p:sp>
        <p:nvSpPr>
          <p:cNvPr id="39950" name="Line 14"/>
          <p:cNvSpPr>
            <a:spLocks noChangeShapeType="1"/>
          </p:cNvSpPr>
          <p:nvPr/>
        </p:nvSpPr>
        <p:spPr bwMode="auto">
          <a:xfrm>
            <a:off x="4572000" y="3657600"/>
            <a:ext cx="1752600" cy="762000"/>
          </a:xfrm>
          <a:prstGeom prst="line">
            <a:avLst/>
          </a:prstGeom>
          <a:noFill/>
          <a:ln w="38100">
            <a:solidFill>
              <a:schemeClr val="tx1"/>
            </a:solidFill>
            <a:round/>
            <a:headEnd/>
            <a:tailEnd type="triangle" w="med" len="med"/>
          </a:ln>
          <a:effectLst/>
        </p:spPr>
        <p:txBody>
          <a:bodyPr/>
          <a:lstStyle/>
          <a:p>
            <a:endParaRPr lang="en-US"/>
          </a:p>
        </p:txBody>
      </p:sp>
      <p:sp>
        <p:nvSpPr>
          <p:cNvPr id="39951" name="Text Box 15"/>
          <p:cNvSpPr txBox="1">
            <a:spLocks noChangeArrowheads="1"/>
          </p:cNvSpPr>
          <p:nvPr/>
        </p:nvSpPr>
        <p:spPr bwMode="auto">
          <a:xfrm>
            <a:off x="3962400" y="4495800"/>
            <a:ext cx="1219200" cy="669925"/>
          </a:xfrm>
          <a:prstGeom prst="rect">
            <a:avLst/>
          </a:prstGeom>
          <a:noFill/>
          <a:ln w="28575">
            <a:solidFill>
              <a:schemeClr val="tx1"/>
            </a:solidFill>
            <a:miter lim="800000"/>
            <a:headEnd/>
            <a:tailEnd/>
          </a:ln>
          <a:effectLst/>
        </p:spPr>
        <p:txBody>
          <a:bodyPr>
            <a:spAutoFit/>
          </a:bodyPr>
          <a:lstStyle/>
          <a:p>
            <a:pPr algn="ctr">
              <a:spcBef>
                <a:spcPct val="50000"/>
              </a:spcBef>
            </a:pPr>
            <a:r>
              <a:rPr lang="en-US" b="1" dirty="0">
                <a:solidFill>
                  <a:schemeClr val="bg2">
                    <a:lumMod val="50000"/>
                  </a:schemeClr>
                </a:solidFill>
              </a:rPr>
              <a:t>Program Plan</a:t>
            </a:r>
          </a:p>
        </p:txBody>
      </p:sp>
      <p:sp>
        <p:nvSpPr>
          <p:cNvPr id="39952" name="Text Box 16"/>
          <p:cNvSpPr txBox="1">
            <a:spLocks noChangeArrowheads="1"/>
          </p:cNvSpPr>
          <p:nvPr/>
        </p:nvSpPr>
        <p:spPr bwMode="auto">
          <a:xfrm>
            <a:off x="5791200" y="4495800"/>
            <a:ext cx="1219200" cy="669925"/>
          </a:xfrm>
          <a:prstGeom prst="rect">
            <a:avLst/>
          </a:prstGeom>
          <a:noFill/>
          <a:ln w="28575">
            <a:solidFill>
              <a:schemeClr val="tx1"/>
            </a:solidFill>
            <a:miter lim="800000"/>
            <a:headEnd/>
            <a:tailEnd/>
          </a:ln>
          <a:effectLst/>
        </p:spPr>
        <p:txBody>
          <a:bodyPr>
            <a:spAutoFit/>
          </a:bodyPr>
          <a:lstStyle/>
          <a:p>
            <a:pPr algn="ctr">
              <a:spcBef>
                <a:spcPct val="50000"/>
              </a:spcBef>
            </a:pPr>
            <a:r>
              <a:rPr lang="en-US" b="1" dirty="0">
                <a:solidFill>
                  <a:schemeClr val="bg2">
                    <a:lumMod val="50000"/>
                  </a:schemeClr>
                </a:solidFill>
              </a:rPr>
              <a:t>Program Plan</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72707" name="Rectangle 3"/>
          <p:cNvSpPr>
            <a:spLocks noGrp="1" noChangeArrowheads="1"/>
          </p:cNvSpPr>
          <p:nvPr>
            <p:ph idx="1"/>
          </p:nvPr>
        </p:nvSpPr>
        <p:spPr>
          <a:xfrm>
            <a:off x="1066800" y="2057400"/>
            <a:ext cx="7162800" cy="3581400"/>
          </a:xfrm>
        </p:spPr>
        <p:txBody>
          <a:bodyPr/>
          <a:lstStyle/>
          <a:p>
            <a:pPr>
              <a:buFontTx/>
              <a:buNone/>
            </a:pPr>
            <a:r>
              <a:rPr lang="en-US" sz="3600" dirty="0"/>
              <a:t>   </a:t>
            </a:r>
            <a:r>
              <a:rPr lang="en-US" sz="2800" dirty="0"/>
              <a:t>A logic model provides a picture of how a program should operate.</a:t>
            </a:r>
          </a:p>
          <a:p>
            <a:pPr>
              <a:buFontTx/>
              <a:buNone/>
            </a:pPr>
            <a:endParaRPr lang="en-US" sz="2800" dirty="0"/>
          </a:p>
          <a:p>
            <a:pPr algn="ctr">
              <a:buFontTx/>
              <a:buNone/>
            </a:pPr>
            <a:r>
              <a:rPr lang="en-US" i="1" dirty="0"/>
              <a:t>What are the 3 basic elements of a </a:t>
            </a:r>
          </a:p>
          <a:p>
            <a:pPr algn="ctr">
              <a:buFontTx/>
              <a:buNone/>
            </a:pPr>
            <a:r>
              <a:rPr lang="en-US" i="1" dirty="0"/>
              <a:t>logic model?</a:t>
            </a:r>
          </a:p>
        </p:txBody>
      </p:sp>
      <p:sp>
        <p:nvSpPr>
          <p:cNvPr id="72708"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12291" name="Rectangle 3"/>
          <p:cNvSpPr>
            <a:spLocks noGrp="1" noChangeArrowheads="1"/>
          </p:cNvSpPr>
          <p:nvPr>
            <p:ph idx="1"/>
          </p:nvPr>
        </p:nvSpPr>
        <p:spPr/>
        <p:txBody>
          <a:bodyPr/>
          <a:lstStyle/>
          <a:p>
            <a:pPr algn="ctr">
              <a:buFontTx/>
              <a:buNone/>
            </a:pPr>
            <a:endParaRPr lang="en-US" i="1" dirty="0"/>
          </a:p>
          <a:p>
            <a:pPr algn="ctr">
              <a:buFontTx/>
              <a:buNone/>
            </a:pPr>
            <a:r>
              <a:rPr lang="en-US" i="1" dirty="0"/>
              <a:t>The program development process has six distinct but interrelated phases.</a:t>
            </a:r>
          </a:p>
          <a:p>
            <a:pPr algn="ctr">
              <a:buFontTx/>
              <a:buNone/>
            </a:pPr>
            <a:r>
              <a:rPr lang="en-US" i="1" dirty="0"/>
              <a:t>Name four of the phases?</a:t>
            </a:r>
          </a:p>
        </p:txBody>
      </p:sp>
      <p:sp>
        <p:nvSpPr>
          <p:cNvPr id="12292" name="Text Box 4"/>
          <p:cNvSpPr txBox="1">
            <a:spLocks noChangeArrowheads="1"/>
          </p:cNvSpPr>
          <p:nvPr/>
        </p:nvSpPr>
        <p:spPr bwMode="auto">
          <a:xfrm>
            <a:off x="3200400" y="54864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74755" name="Rectangle 3"/>
          <p:cNvSpPr>
            <a:spLocks noGrp="1" noChangeArrowheads="1"/>
          </p:cNvSpPr>
          <p:nvPr>
            <p:ph type="body" idx="4294967295"/>
          </p:nvPr>
        </p:nvSpPr>
        <p:spPr>
          <a:xfrm>
            <a:off x="685800" y="2133600"/>
            <a:ext cx="7848600" cy="2667000"/>
          </a:xfrm>
          <a:noFill/>
        </p:spPr>
        <p:txBody>
          <a:bodyPr/>
          <a:lstStyle/>
          <a:p>
            <a:pPr algn="ctr">
              <a:buFontTx/>
              <a:buNone/>
            </a:pPr>
            <a:r>
              <a:rPr lang="en-US" sz="3600" b="1" dirty="0"/>
              <a:t>Answer: </a:t>
            </a:r>
          </a:p>
          <a:p>
            <a:pPr algn="ctr">
              <a:buFontTx/>
              <a:buNone/>
            </a:pPr>
            <a:endParaRPr lang="en-US" sz="3600" b="1" dirty="0"/>
          </a:p>
        </p:txBody>
      </p:sp>
      <p:sp>
        <p:nvSpPr>
          <p:cNvPr id="74756" name="Text Box 4"/>
          <p:cNvSpPr txBox="1">
            <a:spLocks noChangeArrowheads="1"/>
          </p:cNvSpPr>
          <p:nvPr/>
        </p:nvSpPr>
        <p:spPr bwMode="auto">
          <a:xfrm>
            <a:off x="31242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
        <p:nvSpPr>
          <p:cNvPr id="74757" name="Text Box 5"/>
          <p:cNvSpPr txBox="1">
            <a:spLocks noChangeArrowheads="1"/>
          </p:cNvSpPr>
          <p:nvPr/>
        </p:nvSpPr>
        <p:spPr bwMode="auto">
          <a:xfrm>
            <a:off x="1143000" y="3505200"/>
            <a:ext cx="1300356" cy="584775"/>
          </a:xfrm>
          <a:prstGeom prst="rect">
            <a:avLst/>
          </a:prstGeom>
          <a:noFill/>
          <a:ln w="38100">
            <a:solidFill>
              <a:schemeClr val="tx1"/>
            </a:solidFill>
            <a:miter lim="800000"/>
            <a:headEnd/>
            <a:tailEnd/>
          </a:ln>
          <a:effectLst/>
        </p:spPr>
        <p:txBody>
          <a:bodyPr wrap="none">
            <a:spAutoFit/>
          </a:bodyPr>
          <a:lstStyle/>
          <a:p>
            <a:r>
              <a:rPr lang="en-US" sz="3200" dirty="0">
                <a:solidFill>
                  <a:schemeClr val="bg2">
                    <a:lumMod val="50000"/>
                  </a:schemeClr>
                </a:solidFill>
              </a:rPr>
              <a:t>Inputs</a:t>
            </a:r>
          </a:p>
        </p:txBody>
      </p:sp>
      <p:sp>
        <p:nvSpPr>
          <p:cNvPr id="74758" name="Text Box 6"/>
          <p:cNvSpPr txBox="1">
            <a:spLocks noChangeArrowheads="1"/>
          </p:cNvSpPr>
          <p:nvPr/>
        </p:nvSpPr>
        <p:spPr bwMode="auto">
          <a:xfrm>
            <a:off x="3505200" y="3505200"/>
            <a:ext cx="1643063" cy="584775"/>
          </a:xfrm>
          <a:prstGeom prst="rect">
            <a:avLst/>
          </a:prstGeom>
          <a:noFill/>
          <a:ln w="38100">
            <a:solidFill>
              <a:schemeClr val="tx1"/>
            </a:solidFill>
            <a:miter lim="800000"/>
            <a:headEnd/>
            <a:tailEnd/>
          </a:ln>
          <a:effectLst/>
        </p:spPr>
        <p:txBody>
          <a:bodyPr>
            <a:spAutoFit/>
          </a:bodyPr>
          <a:lstStyle/>
          <a:p>
            <a:r>
              <a:rPr lang="en-US" sz="3200" dirty="0">
                <a:solidFill>
                  <a:schemeClr val="bg2">
                    <a:lumMod val="50000"/>
                  </a:schemeClr>
                </a:solidFill>
              </a:rPr>
              <a:t>Outputs</a:t>
            </a:r>
          </a:p>
        </p:txBody>
      </p:sp>
      <p:sp>
        <p:nvSpPr>
          <p:cNvPr id="74759" name="Text Box 7"/>
          <p:cNvSpPr txBox="1">
            <a:spLocks noChangeArrowheads="1"/>
          </p:cNvSpPr>
          <p:nvPr/>
        </p:nvSpPr>
        <p:spPr bwMode="auto">
          <a:xfrm>
            <a:off x="6172200" y="3505200"/>
            <a:ext cx="2052165" cy="584775"/>
          </a:xfrm>
          <a:prstGeom prst="rect">
            <a:avLst/>
          </a:prstGeom>
          <a:noFill/>
          <a:ln w="38100">
            <a:solidFill>
              <a:schemeClr val="tx1"/>
            </a:solidFill>
            <a:miter lim="800000"/>
            <a:headEnd/>
            <a:tailEnd/>
          </a:ln>
          <a:effectLst/>
        </p:spPr>
        <p:txBody>
          <a:bodyPr wrap="none">
            <a:spAutoFit/>
          </a:bodyPr>
          <a:lstStyle/>
          <a:p>
            <a:r>
              <a:rPr lang="en-US" sz="3200" dirty="0">
                <a:solidFill>
                  <a:schemeClr val="bg2">
                    <a:lumMod val="50000"/>
                  </a:schemeClr>
                </a:solidFill>
              </a:rPr>
              <a:t>Outcomes</a:t>
            </a:r>
          </a:p>
        </p:txBody>
      </p:sp>
      <p:sp>
        <p:nvSpPr>
          <p:cNvPr id="74760" name="Line 8"/>
          <p:cNvSpPr>
            <a:spLocks noChangeShapeType="1"/>
          </p:cNvSpPr>
          <p:nvPr/>
        </p:nvSpPr>
        <p:spPr bwMode="auto">
          <a:xfrm>
            <a:off x="2590800" y="3810000"/>
            <a:ext cx="762000" cy="0"/>
          </a:xfrm>
          <a:prstGeom prst="line">
            <a:avLst/>
          </a:prstGeom>
          <a:noFill/>
          <a:ln w="76200">
            <a:solidFill>
              <a:schemeClr val="tx1"/>
            </a:solidFill>
            <a:round/>
            <a:headEnd/>
            <a:tailEnd type="triangle" w="med" len="med"/>
          </a:ln>
          <a:effectLst/>
        </p:spPr>
        <p:txBody>
          <a:bodyPr/>
          <a:lstStyle/>
          <a:p>
            <a:endParaRPr lang="en-US"/>
          </a:p>
        </p:txBody>
      </p:sp>
      <p:sp>
        <p:nvSpPr>
          <p:cNvPr id="74761" name="Line 9"/>
          <p:cNvSpPr>
            <a:spLocks noChangeShapeType="1"/>
          </p:cNvSpPr>
          <p:nvPr/>
        </p:nvSpPr>
        <p:spPr bwMode="auto">
          <a:xfrm>
            <a:off x="5257800" y="3810000"/>
            <a:ext cx="838200" cy="0"/>
          </a:xfrm>
          <a:prstGeom prst="line">
            <a:avLst/>
          </a:prstGeom>
          <a:noFill/>
          <a:ln w="76200">
            <a:solidFill>
              <a:schemeClr val="tx1"/>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76803" name="Rectangle 3"/>
          <p:cNvSpPr>
            <a:spLocks noGrp="1" noChangeArrowheads="1"/>
          </p:cNvSpPr>
          <p:nvPr>
            <p:ph idx="1"/>
          </p:nvPr>
        </p:nvSpPr>
        <p:spPr>
          <a:xfrm>
            <a:off x="685800" y="1905000"/>
            <a:ext cx="7772400" cy="2819400"/>
          </a:xfrm>
        </p:spPr>
        <p:txBody>
          <a:bodyPr/>
          <a:lstStyle/>
          <a:p>
            <a:pPr algn="ctr">
              <a:buFontTx/>
              <a:buNone/>
            </a:pPr>
            <a:r>
              <a:rPr lang="en-US"/>
              <a:t>  </a:t>
            </a:r>
            <a:endParaRPr lang="en-US" i="1"/>
          </a:p>
        </p:txBody>
      </p:sp>
      <p:sp>
        <p:nvSpPr>
          <p:cNvPr id="76804"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
        <p:nvSpPr>
          <p:cNvPr id="76805" name="Text Box 5"/>
          <p:cNvSpPr txBox="1">
            <a:spLocks noChangeArrowheads="1"/>
          </p:cNvSpPr>
          <p:nvPr/>
        </p:nvSpPr>
        <p:spPr bwMode="auto">
          <a:xfrm>
            <a:off x="838200" y="1981200"/>
            <a:ext cx="7696200" cy="3997325"/>
          </a:xfrm>
          <a:prstGeom prst="rect">
            <a:avLst/>
          </a:prstGeom>
          <a:noFill/>
          <a:ln w="9525">
            <a:noFill/>
            <a:miter lim="800000"/>
            <a:headEnd/>
            <a:tailEnd/>
          </a:ln>
          <a:effectLst/>
        </p:spPr>
        <p:txBody>
          <a:bodyPr>
            <a:spAutoFit/>
          </a:bodyPr>
          <a:lstStyle/>
          <a:p>
            <a:r>
              <a:rPr lang="en-US" sz="2800" dirty="0"/>
              <a:t>Inputs are the resources we need to conduct a program.  Outputs include activities &amp; audiences.</a:t>
            </a:r>
          </a:p>
          <a:p>
            <a:endParaRPr lang="en-US" sz="2800" dirty="0"/>
          </a:p>
          <a:p>
            <a:pPr algn="ctr"/>
            <a:r>
              <a:rPr lang="en-US" sz="3600" i="1" dirty="0"/>
              <a:t>What are the three types of outcomes?</a:t>
            </a:r>
          </a:p>
          <a:p>
            <a:endParaRPr lang="en-US" sz="3600" dirty="0">
              <a:solidFill>
                <a:schemeClr val="bg1"/>
              </a:solidFill>
            </a:endParaRPr>
          </a:p>
          <a:p>
            <a:pPr algn="ctr"/>
            <a:endParaRPr lang="en-US" sz="3600" i="1" dirty="0">
              <a:solidFill>
                <a:schemeClr val="bg1"/>
              </a:solidFill>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78851" name="Rectangle 3"/>
          <p:cNvSpPr>
            <a:spLocks noGrp="1" noChangeArrowheads="1"/>
          </p:cNvSpPr>
          <p:nvPr>
            <p:ph type="body" idx="4294967295"/>
          </p:nvPr>
        </p:nvSpPr>
        <p:spPr>
          <a:xfrm>
            <a:off x="685800" y="1981200"/>
            <a:ext cx="7848600" cy="2971800"/>
          </a:xfrm>
          <a:noFill/>
        </p:spPr>
        <p:txBody>
          <a:bodyPr/>
          <a:lstStyle/>
          <a:p>
            <a:pPr algn="ctr">
              <a:buFontTx/>
              <a:buNone/>
            </a:pPr>
            <a:r>
              <a:rPr lang="en-US" sz="3600" b="1" dirty="0"/>
              <a:t>Answer: </a:t>
            </a:r>
          </a:p>
          <a:p>
            <a:pPr algn="ctr">
              <a:buFontTx/>
              <a:buNone/>
            </a:pPr>
            <a:endParaRPr lang="en-US" sz="3600" b="1" dirty="0"/>
          </a:p>
        </p:txBody>
      </p:sp>
      <p:sp>
        <p:nvSpPr>
          <p:cNvPr id="78852" name="Text Box 4"/>
          <p:cNvSpPr txBox="1">
            <a:spLocks noChangeArrowheads="1"/>
          </p:cNvSpPr>
          <p:nvPr/>
        </p:nvSpPr>
        <p:spPr bwMode="auto">
          <a:xfrm>
            <a:off x="31242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
        <p:nvSpPr>
          <p:cNvPr id="78855" name="Text Box 7"/>
          <p:cNvSpPr txBox="1">
            <a:spLocks noChangeArrowheads="1"/>
          </p:cNvSpPr>
          <p:nvPr/>
        </p:nvSpPr>
        <p:spPr bwMode="auto">
          <a:xfrm>
            <a:off x="3657600" y="2819400"/>
            <a:ext cx="2052165" cy="584775"/>
          </a:xfrm>
          <a:prstGeom prst="rect">
            <a:avLst/>
          </a:prstGeom>
          <a:noFill/>
          <a:ln w="38100">
            <a:solidFill>
              <a:schemeClr val="tx1"/>
            </a:solidFill>
            <a:miter lim="800000"/>
            <a:headEnd/>
            <a:tailEnd/>
          </a:ln>
          <a:effectLst/>
        </p:spPr>
        <p:txBody>
          <a:bodyPr wrap="none">
            <a:spAutoFit/>
          </a:bodyPr>
          <a:lstStyle/>
          <a:p>
            <a:r>
              <a:rPr lang="en-US" sz="3200" dirty="0">
                <a:solidFill>
                  <a:schemeClr val="bg2">
                    <a:lumMod val="50000"/>
                  </a:schemeClr>
                </a:solidFill>
              </a:rPr>
              <a:t>Outcomes</a:t>
            </a:r>
          </a:p>
        </p:txBody>
      </p:sp>
      <p:sp>
        <p:nvSpPr>
          <p:cNvPr id="78858" name="Text Box 10"/>
          <p:cNvSpPr txBox="1">
            <a:spLocks noChangeArrowheads="1"/>
          </p:cNvSpPr>
          <p:nvPr/>
        </p:nvSpPr>
        <p:spPr bwMode="auto">
          <a:xfrm>
            <a:off x="1159111" y="4114800"/>
            <a:ext cx="2052165" cy="584775"/>
          </a:xfrm>
          <a:prstGeom prst="rect">
            <a:avLst/>
          </a:prstGeom>
          <a:noFill/>
          <a:ln w="38100">
            <a:solidFill>
              <a:schemeClr val="tx1"/>
            </a:solidFill>
            <a:miter lim="800000"/>
            <a:headEnd/>
            <a:tailEnd/>
          </a:ln>
          <a:effectLst/>
        </p:spPr>
        <p:txBody>
          <a:bodyPr wrap="none">
            <a:spAutoFit/>
          </a:bodyPr>
          <a:lstStyle/>
          <a:p>
            <a:pPr algn="ctr"/>
            <a:r>
              <a:rPr lang="en-US" sz="3200" dirty="0">
                <a:solidFill>
                  <a:schemeClr val="bg2">
                    <a:lumMod val="50000"/>
                  </a:schemeClr>
                </a:solidFill>
              </a:rPr>
              <a:t>   Initial     </a:t>
            </a:r>
          </a:p>
        </p:txBody>
      </p:sp>
      <p:sp>
        <p:nvSpPr>
          <p:cNvPr id="78859" name="Text Box 11"/>
          <p:cNvSpPr txBox="1">
            <a:spLocks noChangeArrowheads="1"/>
          </p:cNvSpPr>
          <p:nvPr/>
        </p:nvSpPr>
        <p:spPr bwMode="auto">
          <a:xfrm>
            <a:off x="3436785" y="4114800"/>
            <a:ext cx="2460930" cy="584775"/>
          </a:xfrm>
          <a:prstGeom prst="rect">
            <a:avLst/>
          </a:prstGeom>
          <a:noFill/>
          <a:ln w="38100">
            <a:solidFill>
              <a:schemeClr val="tx1"/>
            </a:solidFill>
            <a:miter lim="800000"/>
            <a:headEnd/>
            <a:tailEnd/>
          </a:ln>
          <a:effectLst/>
        </p:spPr>
        <p:txBody>
          <a:bodyPr wrap="none">
            <a:spAutoFit/>
          </a:bodyPr>
          <a:lstStyle/>
          <a:p>
            <a:pPr algn="ctr"/>
            <a:r>
              <a:rPr lang="en-US" sz="3200" dirty="0">
                <a:solidFill>
                  <a:schemeClr val="bg2">
                    <a:lumMod val="50000"/>
                  </a:schemeClr>
                </a:solidFill>
              </a:rPr>
              <a:t>Intermediate</a:t>
            </a:r>
          </a:p>
        </p:txBody>
      </p:sp>
      <p:sp>
        <p:nvSpPr>
          <p:cNvPr id="78860" name="Text Box 12"/>
          <p:cNvSpPr txBox="1">
            <a:spLocks noChangeArrowheads="1"/>
          </p:cNvSpPr>
          <p:nvPr/>
        </p:nvSpPr>
        <p:spPr bwMode="auto">
          <a:xfrm>
            <a:off x="6096000" y="4114800"/>
            <a:ext cx="2141355" cy="584775"/>
          </a:xfrm>
          <a:prstGeom prst="rect">
            <a:avLst/>
          </a:prstGeom>
          <a:noFill/>
          <a:ln w="38100">
            <a:solidFill>
              <a:schemeClr val="tx1"/>
            </a:solidFill>
            <a:miter lim="800000"/>
            <a:headEnd/>
            <a:tailEnd/>
          </a:ln>
          <a:effectLst/>
        </p:spPr>
        <p:txBody>
          <a:bodyPr wrap="none">
            <a:spAutoFit/>
          </a:bodyPr>
          <a:lstStyle/>
          <a:p>
            <a:r>
              <a:rPr lang="en-US" sz="3200" dirty="0">
                <a:solidFill>
                  <a:schemeClr val="bg2">
                    <a:lumMod val="50000"/>
                  </a:schemeClr>
                </a:solidFill>
              </a:rPr>
              <a:t>Long-Term</a:t>
            </a:r>
          </a:p>
        </p:txBody>
      </p:sp>
      <p:sp>
        <p:nvSpPr>
          <p:cNvPr id="78861" name="Line 13"/>
          <p:cNvSpPr>
            <a:spLocks noChangeShapeType="1"/>
          </p:cNvSpPr>
          <p:nvPr/>
        </p:nvSpPr>
        <p:spPr bwMode="auto">
          <a:xfrm flipH="1">
            <a:off x="2057400" y="3429000"/>
            <a:ext cx="2590800" cy="609600"/>
          </a:xfrm>
          <a:prstGeom prst="line">
            <a:avLst/>
          </a:prstGeom>
          <a:noFill/>
          <a:ln w="38100">
            <a:solidFill>
              <a:schemeClr val="tx1"/>
            </a:solidFill>
            <a:round/>
            <a:headEnd/>
            <a:tailEnd type="triangle" w="med" len="med"/>
          </a:ln>
          <a:effectLst/>
        </p:spPr>
        <p:txBody>
          <a:bodyPr/>
          <a:lstStyle/>
          <a:p>
            <a:endParaRPr lang="en-US"/>
          </a:p>
        </p:txBody>
      </p:sp>
      <p:sp>
        <p:nvSpPr>
          <p:cNvPr id="78862" name="Line 14"/>
          <p:cNvSpPr>
            <a:spLocks noChangeShapeType="1"/>
          </p:cNvSpPr>
          <p:nvPr/>
        </p:nvSpPr>
        <p:spPr bwMode="auto">
          <a:xfrm>
            <a:off x="4648200" y="3429000"/>
            <a:ext cx="0" cy="685800"/>
          </a:xfrm>
          <a:prstGeom prst="line">
            <a:avLst/>
          </a:prstGeom>
          <a:noFill/>
          <a:ln w="38100">
            <a:solidFill>
              <a:schemeClr val="tx1"/>
            </a:solidFill>
            <a:round/>
            <a:headEnd/>
            <a:tailEnd type="triangle" w="med" len="med"/>
          </a:ln>
          <a:effectLst/>
        </p:spPr>
        <p:txBody>
          <a:bodyPr/>
          <a:lstStyle/>
          <a:p>
            <a:endParaRPr lang="en-US"/>
          </a:p>
        </p:txBody>
      </p:sp>
      <p:sp>
        <p:nvSpPr>
          <p:cNvPr id="78863" name="Line 15"/>
          <p:cNvSpPr>
            <a:spLocks noChangeShapeType="1"/>
          </p:cNvSpPr>
          <p:nvPr/>
        </p:nvSpPr>
        <p:spPr bwMode="auto">
          <a:xfrm>
            <a:off x="4648200" y="3429000"/>
            <a:ext cx="2514600" cy="609600"/>
          </a:xfrm>
          <a:prstGeom prst="line">
            <a:avLst/>
          </a:prstGeom>
          <a:noFill/>
          <a:ln w="38100">
            <a:solidFill>
              <a:schemeClr val="tx1"/>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80899" name="Rectangle 3"/>
          <p:cNvSpPr>
            <a:spLocks noGrp="1" noChangeArrowheads="1"/>
          </p:cNvSpPr>
          <p:nvPr>
            <p:ph idx="1"/>
          </p:nvPr>
        </p:nvSpPr>
        <p:spPr>
          <a:xfrm>
            <a:off x="685800" y="1905000"/>
            <a:ext cx="7772400" cy="2819400"/>
          </a:xfrm>
        </p:spPr>
        <p:txBody>
          <a:bodyPr/>
          <a:lstStyle/>
          <a:p>
            <a:pPr algn="ctr">
              <a:buFontTx/>
              <a:buNone/>
            </a:pPr>
            <a:r>
              <a:rPr lang="en-US" dirty="0"/>
              <a:t>  </a:t>
            </a:r>
            <a:endParaRPr lang="en-US" i="1" dirty="0"/>
          </a:p>
        </p:txBody>
      </p:sp>
      <p:sp>
        <p:nvSpPr>
          <p:cNvPr id="80900"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
        <p:nvSpPr>
          <p:cNvPr id="80901" name="Text Box 5"/>
          <p:cNvSpPr txBox="1">
            <a:spLocks noChangeArrowheads="1"/>
          </p:cNvSpPr>
          <p:nvPr/>
        </p:nvSpPr>
        <p:spPr bwMode="auto">
          <a:xfrm>
            <a:off x="838200" y="2209800"/>
            <a:ext cx="7467600" cy="2898775"/>
          </a:xfrm>
          <a:prstGeom prst="rect">
            <a:avLst/>
          </a:prstGeom>
          <a:noFill/>
          <a:ln w="9525">
            <a:noFill/>
            <a:miter lim="800000"/>
            <a:headEnd/>
            <a:tailEnd/>
          </a:ln>
          <a:effectLst/>
        </p:spPr>
        <p:txBody>
          <a:bodyPr>
            <a:spAutoFit/>
          </a:bodyPr>
          <a:lstStyle/>
          <a:p>
            <a:r>
              <a:rPr lang="en-US" sz="2800" dirty="0"/>
              <a:t>Initial outcomes include changes that a participant experiences represented by the acronym KOSA.</a:t>
            </a:r>
          </a:p>
          <a:p>
            <a:pPr algn="ctr"/>
            <a:endParaRPr lang="en-US" sz="2800" dirty="0"/>
          </a:p>
          <a:p>
            <a:pPr algn="ctr"/>
            <a:r>
              <a:rPr lang="en-US" sz="3600" i="1" dirty="0"/>
              <a:t>What does KOSA stand for?</a:t>
            </a:r>
            <a:endParaRPr lang="en-US" sz="3600" dirty="0"/>
          </a:p>
          <a:p>
            <a:pPr algn="ctr"/>
            <a:endParaRPr lang="en-US" sz="3600" i="1" dirty="0">
              <a:solidFill>
                <a:schemeClr val="bg1"/>
              </a:solidFill>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82947" name="Rectangle 3"/>
          <p:cNvSpPr>
            <a:spLocks noGrp="1" noChangeArrowheads="1"/>
          </p:cNvSpPr>
          <p:nvPr>
            <p:ph type="body" idx="4294967295"/>
          </p:nvPr>
        </p:nvSpPr>
        <p:spPr>
          <a:xfrm>
            <a:off x="609600" y="2057400"/>
            <a:ext cx="7848600" cy="3352800"/>
          </a:xfrm>
          <a:noFill/>
        </p:spPr>
        <p:txBody>
          <a:bodyPr/>
          <a:lstStyle/>
          <a:p>
            <a:pPr>
              <a:buFontTx/>
              <a:buNone/>
            </a:pPr>
            <a:r>
              <a:rPr lang="en-US" sz="3600" b="1" dirty="0">
                <a:solidFill>
                  <a:srgbClr val="FFFF00"/>
                </a:solidFill>
              </a:rPr>
              <a:t>			</a:t>
            </a:r>
            <a:r>
              <a:rPr lang="en-US" sz="3600" b="1" dirty="0"/>
              <a:t>Answer: </a:t>
            </a:r>
          </a:p>
          <a:p>
            <a:pPr>
              <a:buFontTx/>
              <a:buNone/>
            </a:pPr>
            <a:r>
              <a:rPr lang="en-US" sz="3600" dirty="0">
                <a:solidFill>
                  <a:srgbClr val="FFFF00"/>
                </a:solidFill>
              </a:rPr>
              <a:t>				</a:t>
            </a:r>
            <a:r>
              <a:rPr lang="en-US" sz="3600" b="1" i="1" dirty="0">
                <a:solidFill>
                  <a:schemeClr val="bg2">
                    <a:lumMod val="50000"/>
                  </a:schemeClr>
                </a:solidFill>
              </a:rPr>
              <a:t>K</a:t>
            </a:r>
            <a:r>
              <a:rPr lang="en-US" sz="3600" b="1" i="1" dirty="0">
                <a:solidFill>
                  <a:srgbClr val="FFFF00"/>
                </a:solidFill>
              </a:rPr>
              <a:t> </a:t>
            </a:r>
            <a:r>
              <a:rPr lang="en-US" sz="3600" i="1" dirty="0"/>
              <a:t>= Knowledge</a:t>
            </a:r>
          </a:p>
          <a:p>
            <a:pPr>
              <a:buFontTx/>
              <a:buNone/>
            </a:pPr>
            <a:r>
              <a:rPr lang="en-US" sz="3600" i="1" dirty="0">
                <a:solidFill>
                  <a:srgbClr val="FFFF00"/>
                </a:solidFill>
              </a:rPr>
              <a:t>				</a:t>
            </a:r>
            <a:r>
              <a:rPr lang="en-US" sz="3600" b="1" i="1" dirty="0">
                <a:solidFill>
                  <a:schemeClr val="bg2">
                    <a:lumMod val="50000"/>
                  </a:schemeClr>
                </a:solidFill>
              </a:rPr>
              <a:t>O</a:t>
            </a:r>
            <a:r>
              <a:rPr lang="en-US" sz="3600" i="1" dirty="0"/>
              <a:t> = Opinions</a:t>
            </a:r>
          </a:p>
          <a:p>
            <a:pPr>
              <a:buFontTx/>
              <a:buNone/>
            </a:pPr>
            <a:r>
              <a:rPr lang="en-US" sz="3600" i="1" dirty="0">
                <a:solidFill>
                  <a:srgbClr val="FFFF00"/>
                </a:solidFill>
              </a:rPr>
              <a:t>				</a:t>
            </a:r>
            <a:r>
              <a:rPr lang="en-US" sz="3600" b="1" i="1" dirty="0" smtClean="0">
                <a:solidFill>
                  <a:schemeClr val="bg2">
                    <a:lumMod val="50000"/>
                  </a:schemeClr>
                </a:solidFill>
              </a:rPr>
              <a:t>S </a:t>
            </a:r>
            <a:r>
              <a:rPr lang="en-US" sz="3600" i="1" dirty="0" smtClean="0"/>
              <a:t>= </a:t>
            </a:r>
            <a:r>
              <a:rPr lang="en-US" sz="3600" i="1" dirty="0"/>
              <a:t>Skills</a:t>
            </a:r>
          </a:p>
          <a:p>
            <a:pPr>
              <a:buFontTx/>
              <a:buNone/>
            </a:pPr>
            <a:r>
              <a:rPr lang="en-US" sz="3600" i="1" dirty="0">
                <a:solidFill>
                  <a:srgbClr val="FFFF00"/>
                </a:solidFill>
              </a:rPr>
              <a:t>				</a:t>
            </a:r>
            <a:r>
              <a:rPr lang="en-US" sz="3600" b="1" i="1" dirty="0">
                <a:solidFill>
                  <a:schemeClr val="bg2">
                    <a:lumMod val="50000"/>
                  </a:schemeClr>
                </a:solidFill>
              </a:rPr>
              <a:t>A</a:t>
            </a:r>
            <a:r>
              <a:rPr lang="en-US" sz="3600" i="1" dirty="0">
                <a:solidFill>
                  <a:srgbClr val="FFFF00"/>
                </a:solidFill>
              </a:rPr>
              <a:t> </a:t>
            </a:r>
            <a:r>
              <a:rPr lang="en-US" sz="3600" i="1" dirty="0"/>
              <a:t>= Aspirations </a:t>
            </a:r>
          </a:p>
        </p:txBody>
      </p:sp>
      <p:sp>
        <p:nvSpPr>
          <p:cNvPr id="82948" name="Text Box 4"/>
          <p:cNvSpPr txBox="1">
            <a:spLocks noChangeArrowheads="1"/>
          </p:cNvSpPr>
          <p:nvPr/>
        </p:nvSpPr>
        <p:spPr bwMode="auto">
          <a:xfrm>
            <a:off x="31242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84995" name="Rectangle 3"/>
          <p:cNvSpPr>
            <a:spLocks noGrp="1" noChangeArrowheads="1"/>
          </p:cNvSpPr>
          <p:nvPr>
            <p:ph idx="1"/>
          </p:nvPr>
        </p:nvSpPr>
        <p:spPr>
          <a:xfrm>
            <a:off x="685800" y="1905000"/>
            <a:ext cx="7772400" cy="2819400"/>
          </a:xfrm>
        </p:spPr>
        <p:txBody>
          <a:bodyPr/>
          <a:lstStyle/>
          <a:p>
            <a:pPr algn="ctr">
              <a:buFontTx/>
              <a:buNone/>
            </a:pPr>
            <a:r>
              <a:rPr lang="en-US"/>
              <a:t>  </a:t>
            </a:r>
            <a:endParaRPr lang="en-US" i="1"/>
          </a:p>
        </p:txBody>
      </p:sp>
      <p:sp>
        <p:nvSpPr>
          <p:cNvPr id="84996"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
        <p:nvSpPr>
          <p:cNvPr id="84997" name="Text Box 5"/>
          <p:cNvSpPr txBox="1">
            <a:spLocks noChangeArrowheads="1"/>
          </p:cNvSpPr>
          <p:nvPr/>
        </p:nvSpPr>
        <p:spPr bwMode="auto">
          <a:xfrm>
            <a:off x="838200" y="2286000"/>
            <a:ext cx="7696200" cy="3387725"/>
          </a:xfrm>
          <a:prstGeom prst="rect">
            <a:avLst/>
          </a:prstGeom>
          <a:noFill/>
          <a:ln w="9525">
            <a:noFill/>
            <a:miter lim="800000"/>
            <a:headEnd/>
            <a:tailEnd/>
          </a:ln>
          <a:effectLst/>
        </p:spPr>
        <p:txBody>
          <a:bodyPr>
            <a:spAutoFit/>
          </a:bodyPr>
          <a:lstStyle/>
          <a:p>
            <a:pPr algn="ctr"/>
            <a:r>
              <a:rPr lang="en-US" sz="3600" b="1" dirty="0"/>
              <a:t>True or False:</a:t>
            </a:r>
            <a:endParaRPr lang="en-US" sz="3600" dirty="0"/>
          </a:p>
          <a:p>
            <a:pPr algn="ctr"/>
            <a:r>
              <a:rPr lang="en-US" sz="3600" i="1" dirty="0"/>
              <a:t>Intermediate outcomes are defined as changes in participant practices or behaviors?</a:t>
            </a:r>
          </a:p>
          <a:p>
            <a:endParaRPr lang="en-US" sz="3600" dirty="0">
              <a:solidFill>
                <a:schemeClr val="bg1"/>
              </a:solidFill>
            </a:endParaRPr>
          </a:p>
          <a:p>
            <a:pPr algn="ctr"/>
            <a:endParaRPr lang="en-US" sz="3600" i="1" dirty="0">
              <a:solidFill>
                <a:schemeClr val="bg1"/>
              </a:solidFill>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87043" name="Rectangle 3"/>
          <p:cNvSpPr>
            <a:spLocks noGrp="1" noChangeArrowheads="1"/>
          </p:cNvSpPr>
          <p:nvPr>
            <p:ph type="body" idx="4294967295"/>
          </p:nvPr>
        </p:nvSpPr>
        <p:spPr>
          <a:xfrm>
            <a:off x="0" y="2209800"/>
            <a:ext cx="6781800" cy="1981200"/>
          </a:xfrm>
          <a:noFill/>
        </p:spPr>
        <p:txBody>
          <a:bodyPr/>
          <a:lstStyle/>
          <a:p>
            <a:pPr algn="ctr">
              <a:buFontTx/>
              <a:buNone/>
            </a:pPr>
            <a:r>
              <a:rPr lang="en-US" sz="3600" b="1" dirty="0"/>
              <a:t>Answer: </a:t>
            </a:r>
          </a:p>
          <a:p>
            <a:pPr algn="ctr">
              <a:buFontTx/>
              <a:buNone/>
            </a:pPr>
            <a:r>
              <a:rPr lang="en-US" sz="3600" b="1" i="1" dirty="0">
                <a:solidFill>
                  <a:schemeClr val="bg2">
                    <a:lumMod val="50000"/>
                  </a:schemeClr>
                </a:solidFill>
              </a:rPr>
              <a:t>True</a:t>
            </a:r>
          </a:p>
        </p:txBody>
      </p:sp>
      <p:sp>
        <p:nvSpPr>
          <p:cNvPr id="87044" name="Text Box 4"/>
          <p:cNvSpPr txBox="1">
            <a:spLocks noChangeArrowheads="1"/>
          </p:cNvSpPr>
          <p:nvPr/>
        </p:nvSpPr>
        <p:spPr bwMode="auto">
          <a:xfrm>
            <a:off x="31242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pic>
        <p:nvPicPr>
          <p:cNvPr id="87046" name="Picture 6" descr="C:\Documents and Settings\cgoff\Local Settings\Temporary Internet Files\Content.IE5\44RQ1J6D\MC910217322[1].wmf"/>
          <p:cNvPicPr>
            <a:picLocks noChangeAspect="1" noChangeArrowheads="1"/>
          </p:cNvPicPr>
          <p:nvPr/>
        </p:nvPicPr>
        <p:blipFill>
          <a:blip r:embed="rId3" cstate="print"/>
          <a:srcRect/>
          <a:stretch>
            <a:fillRect/>
          </a:stretch>
        </p:blipFill>
        <p:spPr bwMode="auto">
          <a:xfrm>
            <a:off x="5715000" y="3124200"/>
            <a:ext cx="1905000" cy="1906904"/>
          </a:xfrm>
          <a:prstGeom prst="rect">
            <a:avLst/>
          </a:prstGeom>
          <a:noFill/>
        </p:spPr>
      </p:pic>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89091" name="Rectangle 3"/>
          <p:cNvSpPr>
            <a:spLocks noGrp="1" noChangeArrowheads="1"/>
          </p:cNvSpPr>
          <p:nvPr>
            <p:ph idx="1"/>
          </p:nvPr>
        </p:nvSpPr>
        <p:spPr>
          <a:xfrm>
            <a:off x="685800" y="1905000"/>
            <a:ext cx="7772400" cy="2819400"/>
          </a:xfrm>
        </p:spPr>
        <p:txBody>
          <a:bodyPr/>
          <a:lstStyle/>
          <a:p>
            <a:pPr algn="ctr">
              <a:buFontTx/>
              <a:buNone/>
            </a:pPr>
            <a:r>
              <a:rPr lang="en-US" dirty="0"/>
              <a:t>  </a:t>
            </a:r>
            <a:endParaRPr lang="en-US" i="1" dirty="0"/>
          </a:p>
        </p:txBody>
      </p:sp>
      <p:sp>
        <p:nvSpPr>
          <p:cNvPr id="89092"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
        <p:nvSpPr>
          <p:cNvPr id="89093" name="Text Box 5"/>
          <p:cNvSpPr txBox="1">
            <a:spLocks noChangeArrowheads="1"/>
          </p:cNvSpPr>
          <p:nvPr/>
        </p:nvSpPr>
        <p:spPr bwMode="auto">
          <a:xfrm>
            <a:off x="1066800" y="2209800"/>
            <a:ext cx="7467600" cy="2471738"/>
          </a:xfrm>
          <a:prstGeom prst="rect">
            <a:avLst/>
          </a:prstGeom>
          <a:noFill/>
          <a:ln w="9525">
            <a:noFill/>
            <a:miter lim="800000"/>
            <a:headEnd/>
            <a:tailEnd/>
          </a:ln>
          <a:effectLst/>
        </p:spPr>
        <p:txBody>
          <a:bodyPr>
            <a:spAutoFit/>
          </a:bodyPr>
          <a:lstStyle/>
          <a:p>
            <a:r>
              <a:rPr lang="en-US" sz="2800" dirty="0"/>
              <a:t>Most long-term outcomes are represented by the acronym SEEC.</a:t>
            </a:r>
          </a:p>
          <a:p>
            <a:pPr algn="ctr"/>
            <a:endParaRPr lang="en-US" sz="2800" dirty="0"/>
          </a:p>
          <a:p>
            <a:pPr algn="ctr"/>
            <a:r>
              <a:rPr lang="en-US" sz="3600" i="1" dirty="0"/>
              <a:t>What does SEEC stand for?</a:t>
            </a:r>
            <a:endParaRPr lang="en-US" sz="3600" dirty="0"/>
          </a:p>
          <a:p>
            <a:pPr algn="ctr"/>
            <a:endParaRPr lang="en-US" sz="3600" i="1" dirty="0">
              <a:solidFill>
                <a:schemeClr val="bg1"/>
              </a:solidFill>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91139" name="Rectangle 3"/>
          <p:cNvSpPr>
            <a:spLocks noGrp="1" noChangeArrowheads="1"/>
          </p:cNvSpPr>
          <p:nvPr>
            <p:ph type="body" idx="4294967295"/>
          </p:nvPr>
        </p:nvSpPr>
        <p:spPr>
          <a:xfrm>
            <a:off x="685800" y="2057400"/>
            <a:ext cx="7848600" cy="3352800"/>
          </a:xfrm>
          <a:noFill/>
        </p:spPr>
        <p:txBody>
          <a:bodyPr/>
          <a:lstStyle/>
          <a:p>
            <a:pPr>
              <a:buFontTx/>
              <a:buNone/>
            </a:pPr>
            <a:r>
              <a:rPr lang="en-US" sz="3600" b="1" dirty="0">
                <a:solidFill>
                  <a:srgbClr val="FFFF00"/>
                </a:solidFill>
              </a:rPr>
              <a:t>			</a:t>
            </a:r>
            <a:r>
              <a:rPr lang="en-US" sz="3600" b="1" dirty="0"/>
              <a:t>Answer: </a:t>
            </a:r>
          </a:p>
          <a:p>
            <a:pPr>
              <a:buFontTx/>
              <a:buNone/>
            </a:pPr>
            <a:r>
              <a:rPr lang="en-US" dirty="0">
                <a:solidFill>
                  <a:srgbClr val="FFFF00"/>
                </a:solidFill>
              </a:rPr>
              <a:t>				</a:t>
            </a:r>
            <a:r>
              <a:rPr lang="en-US" sz="3200" b="1" dirty="0">
                <a:solidFill>
                  <a:schemeClr val="bg2">
                    <a:lumMod val="50000"/>
                  </a:schemeClr>
                </a:solidFill>
              </a:rPr>
              <a:t>S</a:t>
            </a:r>
            <a:r>
              <a:rPr lang="en-US" sz="3200" b="1" i="1" dirty="0">
                <a:solidFill>
                  <a:srgbClr val="FFFF00"/>
                </a:solidFill>
              </a:rPr>
              <a:t> </a:t>
            </a:r>
            <a:r>
              <a:rPr lang="en-US" sz="3200" i="1" dirty="0"/>
              <a:t>= Social</a:t>
            </a:r>
          </a:p>
          <a:p>
            <a:pPr>
              <a:buFontTx/>
              <a:buNone/>
            </a:pPr>
            <a:r>
              <a:rPr lang="en-US" sz="3200" i="1" dirty="0">
                <a:solidFill>
                  <a:srgbClr val="FFFF00"/>
                </a:solidFill>
              </a:rPr>
              <a:t>				</a:t>
            </a:r>
            <a:r>
              <a:rPr lang="en-US" sz="3200" b="1" i="1" dirty="0">
                <a:solidFill>
                  <a:schemeClr val="bg2">
                    <a:lumMod val="50000"/>
                  </a:schemeClr>
                </a:solidFill>
              </a:rPr>
              <a:t>E</a:t>
            </a:r>
            <a:r>
              <a:rPr lang="en-US" sz="3200" i="1" dirty="0"/>
              <a:t> = Economic</a:t>
            </a:r>
            <a:r>
              <a:rPr lang="en-US" sz="3200" i="1" dirty="0">
                <a:solidFill>
                  <a:srgbClr val="FFFF00"/>
                </a:solidFill>
              </a:rPr>
              <a:t>						</a:t>
            </a:r>
            <a:r>
              <a:rPr lang="en-US" sz="3200" b="1" i="1" dirty="0">
                <a:solidFill>
                  <a:schemeClr val="bg2">
                    <a:lumMod val="50000"/>
                  </a:schemeClr>
                </a:solidFill>
              </a:rPr>
              <a:t>E</a:t>
            </a:r>
            <a:r>
              <a:rPr lang="en-US" sz="3200" i="1" dirty="0">
                <a:solidFill>
                  <a:srgbClr val="FFFF00"/>
                </a:solidFill>
              </a:rPr>
              <a:t> </a:t>
            </a:r>
            <a:r>
              <a:rPr lang="en-US" sz="3200" i="1" dirty="0"/>
              <a:t>= Environmental</a:t>
            </a:r>
          </a:p>
          <a:p>
            <a:pPr>
              <a:buFontTx/>
              <a:buNone/>
            </a:pPr>
            <a:r>
              <a:rPr lang="en-US" sz="3200" i="1" dirty="0">
                <a:solidFill>
                  <a:srgbClr val="FFFF00"/>
                </a:solidFill>
              </a:rPr>
              <a:t>				</a:t>
            </a:r>
            <a:r>
              <a:rPr lang="en-US" sz="3200" i="1" dirty="0">
                <a:solidFill>
                  <a:schemeClr val="bg2">
                    <a:lumMod val="50000"/>
                  </a:schemeClr>
                </a:solidFill>
              </a:rPr>
              <a:t>C</a:t>
            </a:r>
            <a:r>
              <a:rPr lang="en-US" sz="3200" i="1" dirty="0">
                <a:solidFill>
                  <a:srgbClr val="FFFF00"/>
                </a:solidFill>
              </a:rPr>
              <a:t> </a:t>
            </a:r>
            <a:r>
              <a:rPr lang="en-US" sz="3200" i="1" dirty="0"/>
              <a:t>= Conditions </a:t>
            </a:r>
          </a:p>
        </p:txBody>
      </p:sp>
      <p:sp>
        <p:nvSpPr>
          <p:cNvPr id="91140" name="Text Box 4"/>
          <p:cNvSpPr txBox="1">
            <a:spLocks noChangeArrowheads="1"/>
          </p:cNvSpPr>
          <p:nvPr/>
        </p:nvSpPr>
        <p:spPr bwMode="auto">
          <a:xfrm>
            <a:off x="31242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92" name="Text Box 8"/>
          <p:cNvSpPr txBox="1">
            <a:spLocks noChangeArrowheads="1"/>
          </p:cNvSpPr>
          <p:nvPr/>
        </p:nvSpPr>
        <p:spPr bwMode="auto">
          <a:xfrm>
            <a:off x="1219200" y="1752600"/>
            <a:ext cx="6934200" cy="3811588"/>
          </a:xfrm>
          <a:prstGeom prst="rect">
            <a:avLst/>
          </a:prstGeom>
          <a:noFill/>
          <a:ln w="9525">
            <a:noFill/>
            <a:miter lim="800000"/>
            <a:headEnd/>
            <a:tailEnd/>
          </a:ln>
          <a:effectLst/>
        </p:spPr>
        <p:txBody>
          <a:bodyPr>
            <a:spAutoFit/>
          </a:bodyPr>
          <a:lstStyle/>
          <a:p>
            <a:pPr algn="ctr">
              <a:spcBef>
                <a:spcPct val="50000"/>
              </a:spcBef>
            </a:pPr>
            <a:r>
              <a:rPr lang="en-US" sz="3600" b="1" dirty="0">
                <a:solidFill>
                  <a:schemeClr val="bg1"/>
                </a:solidFill>
              </a:rPr>
              <a:t>True or False:</a:t>
            </a:r>
          </a:p>
          <a:p>
            <a:pPr algn="ctr">
              <a:spcBef>
                <a:spcPct val="50000"/>
              </a:spcBef>
            </a:pPr>
            <a:endParaRPr lang="en-US" sz="3200" b="1" dirty="0">
              <a:solidFill>
                <a:schemeClr val="bg1"/>
              </a:solidFill>
            </a:endParaRPr>
          </a:p>
          <a:p>
            <a:pPr algn="ctr">
              <a:spcBef>
                <a:spcPct val="50000"/>
              </a:spcBef>
            </a:pPr>
            <a:endParaRPr lang="en-US" sz="3200" i="1" dirty="0">
              <a:solidFill>
                <a:schemeClr val="bg1"/>
              </a:solidFill>
            </a:endParaRPr>
          </a:p>
          <a:p>
            <a:pPr algn="ctr">
              <a:spcBef>
                <a:spcPct val="50000"/>
              </a:spcBef>
            </a:pPr>
            <a:r>
              <a:rPr lang="en-US" sz="3200" i="1" dirty="0"/>
              <a:t>Programs are implemented left to right, but </a:t>
            </a:r>
            <a:r>
              <a:rPr lang="en-US" sz="3200" i="1" dirty="0">
                <a:solidFill>
                  <a:schemeClr val="bg2">
                    <a:lumMod val="50000"/>
                  </a:schemeClr>
                </a:solidFill>
              </a:rPr>
              <a:t>program planning </a:t>
            </a:r>
            <a:r>
              <a:rPr lang="en-US" sz="3200" i="1" dirty="0"/>
              <a:t>is conducted right to left.</a:t>
            </a:r>
          </a:p>
        </p:txBody>
      </p:sp>
      <p:sp>
        <p:nvSpPr>
          <p:cNvPr id="93186"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93188" name="Text Box 4"/>
          <p:cNvSpPr txBox="1">
            <a:spLocks noChangeArrowheads="1"/>
          </p:cNvSpPr>
          <p:nvPr/>
        </p:nvSpPr>
        <p:spPr bwMode="auto">
          <a:xfrm>
            <a:off x="31242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
        <p:nvSpPr>
          <p:cNvPr id="93190" name="Rectangle 6"/>
          <p:cNvSpPr>
            <a:spLocks noChangeArrowheads="1"/>
          </p:cNvSpPr>
          <p:nvPr/>
        </p:nvSpPr>
        <p:spPr bwMode="auto">
          <a:xfrm>
            <a:off x="0" y="2881313"/>
            <a:ext cx="9144000" cy="0"/>
          </a:xfrm>
          <a:prstGeom prst="rect">
            <a:avLst/>
          </a:prstGeom>
          <a:noFill/>
          <a:ln w="9525">
            <a:noFill/>
            <a:miter lim="800000"/>
            <a:headEnd/>
            <a:tailEnd/>
          </a:ln>
          <a:effectLst/>
        </p:spPr>
        <p:txBody>
          <a:bodyPr wrap="none" anchor="ctr">
            <a:spAutoFit/>
          </a:bodyPr>
          <a:lstStyle/>
          <a:p>
            <a:endParaRPr lang="en-US"/>
          </a:p>
        </p:txBody>
      </p:sp>
      <p:pic>
        <p:nvPicPr>
          <p:cNvPr id="93189" name="Picture 5" descr="complete%20logic"/>
          <p:cNvPicPr>
            <a:picLocks noChangeAspect="1" noChangeArrowheads="1"/>
          </p:cNvPicPr>
          <p:nvPr/>
        </p:nvPicPr>
        <p:blipFill>
          <a:blip r:embed="rId3" cstate="print"/>
          <a:srcRect/>
          <a:stretch>
            <a:fillRect/>
          </a:stretch>
        </p:blipFill>
        <p:spPr bwMode="auto">
          <a:xfrm>
            <a:off x="533400" y="2362200"/>
            <a:ext cx="8077200" cy="1400175"/>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676400" y="457200"/>
            <a:ext cx="6629400" cy="1143000"/>
          </a:xfrm>
        </p:spPr>
        <p:txBody>
          <a:bodyPr/>
          <a:lstStyle/>
          <a:p>
            <a:r>
              <a:rPr lang="en-US" sz="3600" u="sng" dirty="0">
                <a:solidFill>
                  <a:schemeClr val="tx1"/>
                </a:solidFill>
              </a:rPr>
              <a:t>Program Development</a:t>
            </a:r>
          </a:p>
        </p:txBody>
      </p:sp>
      <p:sp>
        <p:nvSpPr>
          <p:cNvPr id="15364" name="Text Box 4"/>
          <p:cNvSpPr txBox="1">
            <a:spLocks noChangeArrowheads="1"/>
          </p:cNvSpPr>
          <p:nvPr/>
        </p:nvSpPr>
        <p:spPr bwMode="auto">
          <a:xfrm>
            <a:off x="3200400" y="57150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
        <p:nvSpPr>
          <p:cNvPr id="15670" name="Text Box 310"/>
          <p:cNvSpPr txBox="1">
            <a:spLocks noChangeArrowheads="1"/>
          </p:cNvSpPr>
          <p:nvPr/>
        </p:nvSpPr>
        <p:spPr bwMode="auto">
          <a:xfrm>
            <a:off x="1676400" y="1676400"/>
            <a:ext cx="2590800" cy="579438"/>
          </a:xfrm>
          <a:prstGeom prst="rect">
            <a:avLst/>
          </a:prstGeom>
          <a:noFill/>
          <a:ln w="9525">
            <a:noFill/>
            <a:miter lim="800000"/>
            <a:headEnd/>
            <a:tailEnd/>
          </a:ln>
          <a:effectLst/>
        </p:spPr>
        <p:txBody>
          <a:bodyPr>
            <a:spAutoFit/>
          </a:bodyPr>
          <a:lstStyle/>
          <a:p>
            <a:pPr algn="ctr">
              <a:spcBef>
                <a:spcPct val="50000"/>
              </a:spcBef>
            </a:pPr>
            <a:r>
              <a:rPr lang="en-US" sz="3200" b="1" dirty="0">
                <a:latin typeface="+mj-lt"/>
              </a:rPr>
              <a:t>Answer:</a:t>
            </a:r>
          </a:p>
        </p:txBody>
      </p:sp>
      <p:sp>
        <p:nvSpPr>
          <p:cNvPr id="15676" name="Text Box 316"/>
          <p:cNvSpPr txBox="1">
            <a:spLocks noChangeArrowheads="1"/>
          </p:cNvSpPr>
          <p:nvPr/>
        </p:nvSpPr>
        <p:spPr bwMode="auto">
          <a:xfrm>
            <a:off x="5943600" y="4419600"/>
            <a:ext cx="1447800" cy="274638"/>
          </a:xfrm>
          <a:prstGeom prst="rect">
            <a:avLst/>
          </a:prstGeom>
          <a:noFill/>
          <a:ln w="9525">
            <a:noFill/>
            <a:miter lim="800000"/>
            <a:headEnd/>
            <a:tailEnd/>
          </a:ln>
          <a:effectLst/>
        </p:spPr>
        <p:txBody>
          <a:bodyPr>
            <a:spAutoFit/>
          </a:bodyPr>
          <a:lstStyle/>
          <a:p>
            <a:pPr>
              <a:spcBef>
                <a:spcPct val="50000"/>
              </a:spcBef>
            </a:pPr>
            <a:r>
              <a:rPr lang="en-US" sz="1200"/>
              <a:t>Priority Setting</a:t>
            </a:r>
          </a:p>
        </p:txBody>
      </p:sp>
      <p:grpSp>
        <p:nvGrpSpPr>
          <p:cNvPr id="15678" name="Group 318"/>
          <p:cNvGrpSpPr>
            <a:grpSpLocks noChangeAspect="1"/>
          </p:cNvGrpSpPr>
          <p:nvPr/>
        </p:nvGrpSpPr>
        <p:grpSpPr bwMode="auto">
          <a:xfrm>
            <a:off x="2057400" y="2209800"/>
            <a:ext cx="5035550" cy="3536950"/>
            <a:chOff x="1484" y="1388"/>
            <a:chExt cx="3172" cy="2228"/>
          </a:xfrm>
        </p:grpSpPr>
        <p:sp>
          <p:nvSpPr>
            <p:cNvPr id="15677" name="AutoShape 317"/>
            <p:cNvSpPr>
              <a:spLocks noChangeAspect="1" noChangeArrowheads="1" noTextEdit="1"/>
            </p:cNvSpPr>
            <p:nvPr/>
          </p:nvSpPr>
          <p:spPr bwMode="auto">
            <a:xfrm>
              <a:off x="1488" y="1392"/>
              <a:ext cx="3168" cy="2224"/>
            </a:xfrm>
            <a:prstGeom prst="rect">
              <a:avLst/>
            </a:prstGeom>
            <a:solidFill>
              <a:srgbClr val="FFFFCC"/>
            </a:solidFill>
            <a:ln w="9525">
              <a:noFill/>
              <a:miter lim="800000"/>
              <a:headEnd/>
              <a:tailEnd/>
            </a:ln>
          </p:spPr>
          <p:txBody>
            <a:bodyPr/>
            <a:lstStyle/>
            <a:p>
              <a:endParaRPr lang="en-US"/>
            </a:p>
          </p:txBody>
        </p:sp>
        <p:sp>
          <p:nvSpPr>
            <p:cNvPr id="15679" name="Rectangle 319"/>
            <p:cNvSpPr>
              <a:spLocks noChangeArrowheads="1"/>
            </p:cNvSpPr>
            <p:nvPr/>
          </p:nvSpPr>
          <p:spPr bwMode="auto">
            <a:xfrm>
              <a:off x="1484" y="1388"/>
              <a:ext cx="3168" cy="2224"/>
            </a:xfrm>
            <a:prstGeom prst="rect">
              <a:avLst/>
            </a:prstGeom>
            <a:solidFill>
              <a:srgbClr val="FFFFCC"/>
            </a:solidFill>
            <a:ln w="9525">
              <a:noFill/>
              <a:miter lim="800000"/>
              <a:headEnd/>
              <a:tailEnd/>
            </a:ln>
          </p:spPr>
          <p:txBody>
            <a:bodyPr/>
            <a:lstStyle/>
            <a:p>
              <a:endParaRPr lang="en-US"/>
            </a:p>
          </p:txBody>
        </p:sp>
        <p:sp>
          <p:nvSpPr>
            <p:cNvPr id="15680" name="Rectangle 320"/>
            <p:cNvSpPr>
              <a:spLocks noChangeArrowheads="1"/>
            </p:cNvSpPr>
            <p:nvPr/>
          </p:nvSpPr>
          <p:spPr bwMode="auto">
            <a:xfrm>
              <a:off x="3557" y="1652"/>
              <a:ext cx="58" cy="4"/>
            </a:xfrm>
            <a:prstGeom prst="rect">
              <a:avLst/>
            </a:prstGeom>
            <a:solidFill>
              <a:srgbClr val="FFFFCC"/>
            </a:solidFill>
            <a:ln w="9525">
              <a:noFill/>
              <a:miter lim="800000"/>
              <a:headEnd/>
              <a:tailEnd/>
            </a:ln>
          </p:spPr>
          <p:txBody>
            <a:bodyPr/>
            <a:lstStyle/>
            <a:p>
              <a:endParaRPr lang="en-US"/>
            </a:p>
          </p:txBody>
        </p:sp>
        <p:sp>
          <p:nvSpPr>
            <p:cNvPr id="15681" name="Rectangle 321"/>
            <p:cNvSpPr>
              <a:spLocks noChangeArrowheads="1"/>
            </p:cNvSpPr>
            <p:nvPr/>
          </p:nvSpPr>
          <p:spPr bwMode="auto">
            <a:xfrm>
              <a:off x="3611" y="1652"/>
              <a:ext cx="59" cy="4"/>
            </a:xfrm>
            <a:prstGeom prst="rect">
              <a:avLst/>
            </a:prstGeom>
            <a:solidFill>
              <a:srgbClr val="FFFFCC"/>
            </a:solidFill>
            <a:ln w="9525">
              <a:noFill/>
              <a:miter lim="800000"/>
              <a:headEnd/>
              <a:tailEnd/>
            </a:ln>
          </p:spPr>
          <p:txBody>
            <a:bodyPr/>
            <a:lstStyle/>
            <a:p>
              <a:endParaRPr lang="en-US"/>
            </a:p>
          </p:txBody>
        </p:sp>
        <p:sp>
          <p:nvSpPr>
            <p:cNvPr id="15682" name="Rectangle 322"/>
            <p:cNvSpPr>
              <a:spLocks noChangeArrowheads="1"/>
            </p:cNvSpPr>
            <p:nvPr/>
          </p:nvSpPr>
          <p:spPr bwMode="auto">
            <a:xfrm>
              <a:off x="3666" y="1652"/>
              <a:ext cx="50" cy="4"/>
            </a:xfrm>
            <a:prstGeom prst="rect">
              <a:avLst/>
            </a:prstGeom>
            <a:solidFill>
              <a:srgbClr val="FFFFCC"/>
            </a:solidFill>
            <a:ln w="9525">
              <a:noFill/>
              <a:miter lim="800000"/>
              <a:headEnd/>
              <a:tailEnd/>
            </a:ln>
          </p:spPr>
          <p:txBody>
            <a:bodyPr/>
            <a:lstStyle/>
            <a:p>
              <a:endParaRPr lang="en-US"/>
            </a:p>
          </p:txBody>
        </p:sp>
        <p:sp>
          <p:nvSpPr>
            <p:cNvPr id="15683" name="Rectangle 323"/>
            <p:cNvSpPr>
              <a:spLocks noChangeArrowheads="1"/>
            </p:cNvSpPr>
            <p:nvPr/>
          </p:nvSpPr>
          <p:spPr bwMode="auto">
            <a:xfrm>
              <a:off x="3712" y="1652"/>
              <a:ext cx="50" cy="4"/>
            </a:xfrm>
            <a:prstGeom prst="rect">
              <a:avLst/>
            </a:prstGeom>
            <a:solidFill>
              <a:srgbClr val="FFFFCC"/>
            </a:solidFill>
            <a:ln w="9525">
              <a:noFill/>
              <a:miter lim="800000"/>
              <a:headEnd/>
              <a:tailEnd/>
            </a:ln>
          </p:spPr>
          <p:txBody>
            <a:bodyPr/>
            <a:lstStyle/>
            <a:p>
              <a:endParaRPr lang="en-US"/>
            </a:p>
          </p:txBody>
        </p:sp>
        <p:sp>
          <p:nvSpPr>
            <p:cNvPr id="15684" name="Rectangle 324"/>
            <p:cNvSpPr>
              <a:spLocks noChangeArrowheads="1"/>
            </p:cNvSpPr>
            <p:nvPr/>
          </p:nvSpPr>
          <p:spPr bwMode="auto">
            <a:xfrm>
              <a:off x="3758" y="1652"/>
              <a:ext cx="46" cy="4"/>
            </a:xfrm>
            <a:prstGeom prst="rect">
              <a:avLst/>
            </a:prstGeom>
            <a:solidFill>
              <a:srgbClr val="FFFFCC"/>
            </a:solidFill>
            <a:ln w="9525">
              <a:noFill/>
              <a:miter lim="800000"/>
              <a:headEnd/>
              <a:tailEnd/>
            </a:ln>
          </p:spPr>
          <p:txBody>
            <a:bodyPr/>
            <a:lstStyle/>
            <a:p>
              <a:endParaRPr lang="en-US"/>
            </a:p>
          </p:txBody>
        </p:sp>
        <p:sp>
          <p:nvSpPr>
            <p:cNvPr id="15685" name="Rectangle 325"/>
            <p:cNvSpPr>
              <a:spLocks noChangeArrowheads="1"/>
            </p:cNvSpPr>
            <p:nvPr/>
          </p:nvSpPr>
          <p:spPr bwMode="auto">
            <a:xfrm>
              <a:off x="3800" y="1652"/>
              <a:ext cx="42" cy="4"/>
            </a:xfrm>
            <a:prstGeom prst="rect">
              <a:avLst/>
            </a:prstGeom>
            <a:solidFill>
              <a:srgbClr val="FFFFCC"/>
            </a:solidFill>
            <a:ln w="9525">
              <a:noFill/>
              <a:miter lim="800000"/>
              <a:headEnd/>
              <a:tailEnd/>
            </a:ln>
          </p:spPr>
          <p:txBody>
            <a:bodyPr/>
            <a:lstStyle/>
            <a:p>
              <a:endParaRPr lang="en-US"/>
            </a:p>
          </p:txBody>
        </p:sp>
        <p:sp>
          <p:nvSpPr>
            <p:cNvPr id="15686" name="Rectangle 326"/>
            <p:cNvSpPr>
              <a:spLocks noChangeArrowheads="1"/>
            </p:cNvSpPr>
            <p:nvPr/>
          </p:nvSpPr>
          <p:spPr bwMode="auto">
            <a:xfrm>
              <a:off x="3838" y="1652"/>
              <a:ext cx="38" cy="4"/>
            </a:xfrm>
            <a:prstGeom prst="rect">
              <a:avLst/>
            </a:prstGeom>
            <a:solidFill>
              <a:srgbClr val="FFFFCC"/>
            </a:solidFill>
            <a:ln w="9525">
              <a:noFill/>
              <a:miter lim="800000"/>
              <a:headEnd/>
              <a:tailEnd/>
            </a:ln>
          </p:spPr>
          <p:txBody>
            <a:bodyPr/>
            <a:lstStyle/>
            <a:p>
              <a:endParaRPr lang="en-US"/>
            </a:p>
          </p:txBody>
        </p:sp>
        <p:sp>
          <p:nvSpPr>
            <p:cNvPr id="15687" name="Line 327"/>
            <p:cNvSpPr>
              <a:spLocks noChangeShapeType="1"/>
            </p:cNvSpPr>
            <p:nvPr/>
          </p:nvSpPr>
          <p:spPr bwMode="auto">
            <a:xfrm>
              <a:off x="3871" y="1652"/>
              <a:ext cx="34" cy="4"/>
            </a:xfrm>
            <a:prstGeom prst="line">
              <a:avLst/>
            </a:prstGeom>
            <a:noFill/>
            <a:ln w="6350">
              <a:solidFill>
                <a:srgbClr val="000000"/>
              </a:solidFill>
              <a:round/>
              <a:headEnd/>
              <a:tailEnd/>
            </a:ln>
          </p:spPr>
          <p:txBody>
            <a:bodyPr/>
            <a:lstStyle/>
            <a:p>
              <a:endParaRPr lang="en-US"/>
            </a:p>
          </p:txBody>
        </p:sp>
        <p:sp>
          <p:nvSpPr>
            <p:cNvPr id="15688" name="Rectangle 328"/>
            <p:cNvSpPr>
              <a:spLocks noChangeArrowheads="1"/>
            </p:cNvSpPr>
            <p:nvPr/>
          </p:nvSpPr>
          <p:spPr bwMode="auto">
            <a:xfrm>
              <a:off x="3905" y="1656"/>
              <a:ext cx="33" cy="4"/>
            </a:xfrm>
            <a:prstGeom prst="rect">
              <a:avLst/>
            </a:prstGeom>
            <a:solidFill>
              <a:srgbClr val="FFFFCC"/>
            </a:solidFill>
            <a:ln w="9525">
              <a:noFill/>
              <a:miter lim="800000"/>
              <a:headEnd/>
              <a:tailEnd/>
            </a:ln>
          </p:spPr>
          <p:txBody>
            <a:bodyPr/>
            <a:lstStyle/>
            <a:p>
              <a:endParaRPr lang="en-US"/>
            </a:p>
          </p:txBody>
        </p:sp>
        <p:sp>
          <p:nvSpPr>
            <p:cNvPr id="15689" name="Line 329"/>
            <p:cNvSpPr>
              <a:spLocks noChangeShapeType="1"/>
            </p:cNvSpPr>
            <p:nvPr/>
          </p:nvSpPr>
          <p:spPr bwMode="auto">
            <a:xfrm>
              <a:off x="3934" y="1656"/>
              <a:ext cx="25" cy="4"/>
            </a:xfrm>
            <a:prstGeom prst="line">
              <a:avLst/>
            </a:prstGeom>
            <a:noFill/>
            <a:ln w="6350">
              <a:solidFill>
                <a:srgbClr val="000000"/>
              </a:solidFill>
              <a:round/>
              <a:headEnd/>
              <a:tailEnd/>
            </a:ln>
          </p:spPr>
          <p:txBody>
            <a:bodyPr/>
            <a:lstStyle/>
            <a:p>
              <a:endParaRPr lang="en-US"/>
            </a:p>
          </p:txBody>
        </p:sp>
        <p:sp>
          <p:nvSpPr>
            <p:cNvPr id="15690" name="Rectangle 330"/>
            <p:cNvSpPr>
              <a:spLocks noChangeArrowheads="1"/>
            </p:cNvSpPr>
            <p:nvPr/>
          </p:nvSpPr>
          <p:spPr bwMode="auto">
            <a:xfrm>
              <a:off x="3959" y="1660"/>
              <a:ext cx="30" cy="4"/>
            </a:xfrm>
            <a:prstGeom prst="rect">
              <a:avLst/>
            </a:prstGeom>
            <a:solidFill>
              <a:srgbClr val="FFFFCC"/>
            </a:solidFill>
            <a:ln w="9525">
              <a:noFill/>
              <a:miter lim="800000"/>
              <a:headEnd/>
              <a:tailEnd/>
            </a:ln>
          </p:spPr>
          <p:txBody>
            <a:bodyPr/>
            <a:lstStyle/>
            <a:p>
              <a:endParaRPr lang="en-US"/>
            </a:p>
          </p:txBody>
        </p:sp>
        <p:sp>
          <p:nvSpPr>
            <p:cNvPr id="15691" name="Line 331"/>
            <p:cNvSpPr>
              <a:spLocks noChangeShapeType="1"/>
            </p:cNvSpPr>
            <p:nvPr/>
          </p:nvSpPr>
          <p:spPr bwMode="auto">
            <a:xfrm>
              <a:off x="3985" y="1660"/>
              <a:ext cx="21" cy="4"/>
            </a:xfrm>
            <a:prstGeom prst="line">
              <a:avLst/>
            </a:prstGeom>
            <a:noFill/>
            <a:ln w="6350">
              <a:solidFill>
                <a:srgbClr val="000000"/>
              </a:solidFill>
              <a:round/>
              <a:headEnd/>
              <a:tailEnd/>
            </a:ln>
          </p:spPr>
          <p:txBody>
            <a:bodyPr/>
            <a:lstStyle/>
            <a:p>
              <a:endParaRPr lang="en-US"/>
            </a:p>
          </p:txBody>
        </p:sp>
        <p:sp>
          <p:nvSpPr>
            <p:cNvPr id="15692" name="Line 332"/>
            <p:cNvSpPr>
              <a:spLocks noChangeShapeType="1"/>
            </p:cNvSpPr>
            <p:nvPr/>
          </p:nvSpPr>
          <p:spPr bwMode="auto">
            <a:xfrm>
              <a:off x="4006" y="1664"/>
              <a:ext cx="21" cy="4"/>
            </a:xfrm>
            <a:prstGeom prst="line">
              <a:avLst/>
            </a:prstGeom>
            <a:noFill/>
            <a:ln w="6350">
              <a:solidFill>
                <a:srgbClr val="000000"/>
              </a:solidFill>
              <a:round/>
              <a:headEnd/>
              <a:tailEnd/>
            </a:ln>
          </p:spPr>
          <p:txBody>
            <a:bodyPr/>
            <a:lstStyle/>
            <a:p>
              <a:endParaRPr lang="en-US"/>
            </a:p>
          </p:txBody>
        </p:sp>
        <p:sp>
          <p:nvSpPr>
            <p:cNvPr id="15693" name="Line 333"/>
            <p:cNvSpPr>
              <a:spLocks noChangeShapeType="1"/>
            </p:cNvSpPr>
            <p:nvPr/>
          </p:nvSpPr>
          <p:spPr bwMode="auto">
            <a:xfrm>
              <a:off x="4027" y="1668"/>
              <a:ext cx="16" cy="5"/>
            </a:xfrm>
            <a:prstGeom prst="line">
              <a:avLst/>
            </a:prstGeom>
            <a:noFill/>
            <a:ln w="6350">
              <a:solidFill>
                <a:srgbClr val="000000"/>
              </a:solidFill>
              <a:round/>
              <a:headEnd/>
              <a:tailEnd/>
            </a:ln>
          </p:spPr>
          <p:txBody>
            <a:bodyPr/>
            <a:lstStyle/>
            <a:p>
              <a:endParaRPr lang="en-US"/>
            </a:p>
          </p:txBody>
        </p:sp>
        <p:sp>
          <p:nvSpPr>
            <p:cNvPr id="15694" name="Line 334"/>
            <p:cNvSpPr>
              <a:spLocks noChangeShapeType="1"/>
            </p:cNvSpPr>
            <p:nvPr/>
          </p:nvSpPr>
          <p:spPr bwMode="auto">
            <a:xfrm>
              <a:off x="4043" y="1673"/>
              <a:ext cx="17" cy="4"/>
            </a:xfrm>
            <a:prstGeom prst="line">
              <a:avLst/>
            </a:prstGeom>
            <a:noFill/>
            <a:ln w="6350">
              <a:solidFill>
                <a:srgbClr val="000000"/>
              </a:solidFill>
              <a:round/>
              <a:headEnd/>
              <a:tailEnd/>
            </a:ln>
          </p:spPr>
          <p:txBody>
            <a:bodyPr/>
            <a:lstStyle/>
            <a:p>
              <a:endParaRPr lang="en-US"/>
            </a:p>
          </p:txBody>
        </p:sp>
        <p:sp>
          <p:nvSpPr>
            <p:cNvPr id="15695" name="Line 335"/>
            <p:cNvSpPr>
              <a:spLocks noChangeShapeType="1"/>
            </p:cNvSpPr>
            <p:nvPr/>
          </p:nvSpPr>
          <p:spPr bwMode="auto">
            <a:xfrm>
              <a:off x="4060" y="1677"/>
              <a:ext cx="13" cy="8"/>
            </a:xfrm>
            <a:prstGeom prst="line">
              <a:avLst/>
            </a:prstGeom>
            <a:noFill/>
            <a:ln w="6350">
              <a:solidFill>
                <a:srgbClr val="000000"/>
              </a:solidFill>
              <a:round/>
              <a:headEnd/>
              <a:tailEnd/>
            </a:ln>
          </p:spPr>
          <p:txBody>
            <a:bodyPr/>
            <a:lstStyle/>
            <a:p>
              <a:endParaRPr lang="en-US"/>
            </a:p>
          </p:txBody>
        </p:sp>
        <p:sp>
          <p:nvSpPr>
            <p:cNvPr id="15696" name="Line 336"/>
            <p:cNvSpPr>
              <a:spLocks noChangeShapeType="1"/>
            </p:cNvSpPr>
            <p:nvPr/>
          </p:nvSpPr>
          <p:spPr bwMode="auto">
            <a:xfrm>
              <a:off x="4073" y="1685"/>
              <a:ext cx="12" cy="9"/>
            </a:xfrm>
            <a:prstGeom prst="line">
              <a:avLst/>
            </a:prstGeom>
            <a:noFill/>
            <a:ln w="6350">
              <a:solidFill>
                <a:srgbClr val="000000"/>
              </a:solidFill>
              <a:round/>
              <a:headEnd/>
              <a:tailEnd/>
            </a:ln>
          </p:spPr>
          <p:txBody>
            <a:bodyPr/>
            <a:lstStyle/>
            <a:p>
              <a:endParaRPr lang="en-US"/>
            </a:p>
          </p:txBody>
        </p:sp>
        <p:sp>
          <p:nvSpPr>
            <p:cNvPr id="15697" name="Line 337"/>
            <p:cNvSpPr>
              <a:spLocks noChangeShapeType="1"/>
            </p:cNvSpPr>
            <p:nvPr/>
          </p:nvSpPr>
          <p:spPr bwMode="auto">
            <a:xfrm>
              <a:off x="4085" y="1694"/>
              <a:ext cx="9" cy="4"/>
            </a:xfrm>
            <a:prstGeom prst="line">
              <a:avLst/>
            </a:prstGeom>
            <a:noFill/>
            <a:ln w="6350">
              <a:solidFill>
                <a:srgbClr val="000000"/>
              </a:solidFill>
              <a:round/>
              <a:headEnd/>
              <a:tailEnd/>
            </a:ln>
          </p:spPr>
          <p:txBody>
            <a:bodyPr/>
            <a:lstStyle/>
            <a:p>
              <a:endParaRPr lang="en-US"/>
            </a:p>
          </p:txBody>
        </p:sp>
        <p:sp>
          <p:nvSpPr>
            <p:cNvPr id="15698" name="Line 338"/>
            <p:cNvSpPr>
              <a:spLocks noChangeShapeType="1"/>
            </p:cNvSpPr>
            <p:nvPr/>
          </p:nvSpPr>
          <p:spPr bwMode="auto">
            <a:xfrm>
              <a:off x="4094" y="1698"/>
              <a:ext cx="8" cy="8"/>
            </a:xfrm>
            <a:prstGeom prst="line">
              <a:avLst/>
            </a:prstGeom>
            <a:noFill/>
            <a:ln w="6350">
              <a:solidFill>
                <a:srgbClr val="000000"/>
              </a:solidFill>
              <a:round/>
              <a:headEnd/>
              <a:tailEnd/>
            </a:ln>
          </p:spPr>
          <p:txBody>
            <a:bodyPr/>
            <a:lstStyle/>
            <a:p>
              <a:endParaRPr lang="en-US"/>
            </a:p>
          </p:txBody>
        </p:sp>
        <p:sp>
          <p:nvSpPr>
            <p:cNvPr id="15699" name="Line 339"/>
            <p:cNvSpPr>
              <a:spLocks noChangeShapeType="1"/>
            </p:cNvSpPr>
            <p:nvPr/>
          </p:nvSpPr>
          <p:spPr bwMode="auto">
            <a:xfrm>
              <a:off x="4102" y="1706"/>
              <a:ext cx="9" cy="13"/>
            </a:xfrm>
            <a:prstGeom prst="line">
              <a:avLst/>
            </a:prstGeom>
            <a:noFill/>
            <a:ln w="6350">
              <a:solidFill>
                <a:srgbClr val="000000"/>
              </a:solidFill>
              <a:round/>
              <a:headEnd/>
              <a:tailEnd/>
            </a:ln>
          </p:spPr>
          <p:txBody>
            <a:bodyPr/>
            <a:lstStyle/>
            <a:p>
              <a:endParaRPr lang="en-US"/>
            </a:p>
          </p:txBody>
        </p:sp>
        <p:sp>
          <p:nvSpPr>
            <p:cNvPr id="15700" name="Line 340"/>
            <p:cNvSpPr>
              <a:spLocks noChangeShapeType="1"/>
            </p:cNvSpPr>
            <p:nvPr/>
          </p:nvSpPr>
          <p:spPr bwMode="auto">
            <a:xfrm>
              <a:off x="4111" y="1719"/>
              <a:ext cx="4" cy="8"/>
            </a:xfrm>
            <a:prstGeom prst="line">
              <a:avLst/>
            </a:prstGeom>
            <a:noFill/>
            <a:ln w="6350">
              <a:solidFill>
                <a:srgbClr val="000000"/>
              </a:solidFill>
              <a:round/>
              <a:headEnd/>
              <a:tailEnd/>
            </a:ln>
          </p:spPr>
          <p:txBody>
            <a:bodyPr/>
            <a:lstStyle/>
            <a:p>
              <a:endParaRPr lang="en-US"/>
            </a:p>
          </p:txBody>
        </p:sp>
        <p:sp>
          <p:nvSpPr>
            <p:cNvPr id="15701" name="Line 341"/>
            <p:cNvSpPr>
              <a:spLocks noChangeShapeType="1"/>
            </p:cNvSpPr>
            <p:nvPr/>
          </p:nvSpPr>
          <p:spPr bwMode="auto">
            <a:xfrm>
              <a:off x="4115" y="1727"/>
              <a:ext cx="4" cy="13"/>
            </a:xfrm>
            <a:prstGeom prst="line">
              <a:avLst/>
            </a:prstGeom>
            <a:noFill/>
            <a:ln w="6350">
              <a:solidFill>
                <a:srgbClr val="000000"/>
              </a:solidFill>
              <a:round/>
              <a:headEnd/>
              <a:tailEnd/>
            </a:ln>
          </p:spPr>
          <p:txBody>
            <a:bodyPr/>
            <a:lstStyle/>
            <a:p>
              <a:endParaRPr lang="en-US"/>
            </a:p>
          </p:txBody>
        </p:sp>
        <p:sp>
          <p:nvSpPr>
            <p:cNvPr id="15702" name="Line 342"/>
            <p:cNvSpPr>
              <a:spLocks noChangeShapeType="1"/>
            </p:cNvSpPr>
            <p:nvPr/>
          </p:nvSpPr>
          <p:spPr bwMode="auto">
            <a:xfrm>
              <a:off x="4119" y="1740"/>
              <a:ext cx="4" cy="12"/>
            </a:xfrm>
            <a:prstGeom prst="line">
              <a:avLst/>
            </a:prstGeom>
            <a:noFill/>
            <a:ln w="6350">
              <a:solidFill>
                <a:srgbClr val="000000"/>
              </a:solidFill>
              <a:round/>
              <a:headEnd/>
              <a:tailEnd/>
            </a:ln>
          </p:spPr>
          <p:txBody>
            <a:bodyPr/>
            <a:lstStyle/>
            <a:p>
              <a:endParaRPr lang="en-US"/>
            </a:p>
          </p:txBody>
        </p:sp>
        <p:sp>
          <p:nvSpPr>
            <p:cNvPr id="15703" name="Line 343"/>
            <p:cNvSpPr>
              <a:spLocks noChangeShapeType="1"/>
            </p:cNvSpPr>
            <p:nvPr/>
          </p:nvSpPr>
          <p:spPr bwMode="auto">
            <a:xfrm>
              <a:off x="4123" y="1752"/>
              <a:ext cx="4" cy="17"/>
            </a:xfrm>
            <a:prstGeom prst="line">
              <a:avLst/>
            </a:prstGeom>
            <a:noFill/>
            <a:ln w="6350">
              <a:solidFill>
                <a:srgbClr val="000000"/>
              </a:solidFill>
              <a:round/>
              <a:headEnd/>
              <a:tailEnd/>
            </a:ln>
          </p:spPr>
          <p:txBody>
            <a:bodyPr/>
            <a:lstStyle/>
            <a:p>
              <a:endParaRPr lang="en-US"/>
            </a:p>
          </p:txBody>
        </p:sp>
        <p:sp>
          <p:nvSpPr>
            <p:cNvPr id="15704" name="Rectangle 344"/>
            <p:cNvSpPr>
              <a:spLocks noChangeArrowheads="1"/>
            </p:cNvSpPr>
            <p:nvPr/>
          </p:nvSpPr>
          <p:spPr bwMode="auto">
            <a:xfrm>
              <a:off x="4127" y="1769"/>
              <a:ext cx="4" cy="17"/>
            </a:xfrm>
            <a:prstGeom prst="rect">
              <a:avLst/>
            </a:prstGeom>
            <a:solidFill>
              <a:srgbClr val="FFFFCC"/>
            </a:solidFill>
            <a:ln w="9525">
              <a:noFill/>
              <a:miter lim="800000"/>
              <a:headEnd/>
              <a:tailEnd/>
            </a:ln>
          </p:spPr>
          <p:txBody>
            <a:bodyPr/>
            <a:lstStyle/>
            <a:p>
              <a:endParaRPr lang="en-US"/>
            </a:p>
          </p:txBody>
        </p:sp>
        <p:sp>
          <p:nvSpPr>
            <p:cNvPr id="15705" name="Line 345"/>
            <p:cNvSpPr>
              <a:spLocks noChangeShapeType="1"/>
            </p:cNvSpPr>
            <p:nvPr/>
          </p:nvSpPr>
          <p:spPr bwMode="auto">
            <a:xfrm>
              <a:off x="4127" y="1782"/>
              <a:ext cx="4" cy="16"/>
            </a:xfrm>
            <a:prstGeom prst="line">
              <a:avLst/>
            </a:prstGeom>
            <a:noFill/>
            <a:ln w="6350">
              <a:solidFill>
                <a:srgbClr val="000000"/>
              </a:solidFill>
              <a:round/>
              <a:headEnd/>
              <a:tailEnd/>
            </a:ln>
          </p:spPr>
          <p:txBody>
            <a:bodyPr/>
            <a:lstStyle/>
            <a:p>
              <a:endParaRPr lang="en-US"/>
            </a:p>
          </p:txBody>
        </p:sp>
        <p:sp>
          <p:nvSpPr>
            <p:cNvPr id="15706" name="Rectangle 346"/>
            <p:cNvSpPr>
              <a:spLocks noChangeArrowheads="1"/>
            </p:cNvSpPr>
            <p:nvPr/>
          </p:nvSpPr>
          <p:spPr bwMode="auto">
            <a:xfrm>
              <a:off x="4131" y="1798"/>
              <a:ext cx="5" cy="30"/>
            </a:xfrm>
            <a:prstGeom prst="rect">
              <a:avLst/>
            </a:prstGeom>
            <a:solidFill>
              <a:srgbClr val="FFFFCC"/>
            </a:solidFill>
            <a:ln w="9525">
              <a:noFill/>
              <a:miter lim="800000"/>
              <a:headEnd/>
              <a:tailEnd/>
            </a:ln>
          </p:spPr>
          <p:txBody>
            <a:bodyPr/>
            <a:lstStyle/>
            <a:p>
              <a:endParaRPr lang="en-US"/>
            </a:p>
          </p:txBody>
        </p:sp>
        <p:sp>
          <p:nvSpPr>
            <p:cNvPr id="15707" name="Freeform 347"/>
            <p:cNvSpPr>
              <a:spLocks/>
            </p:cNvSpPr>
            <p:nvPr/>
          </p:nvSpPr>
          <p:spPr bwMode="auto">
            <a:xfrm>
              <a:off x="4119" y="1823"/>
              <a:ext cx="25" cy="59"/>
            </a:xfrm>
            <a:custGeom>
              <a:avLst/>
              <a:gdLst/>
              <a:ahLst/>
              <a:cxnLst>
                <a:cxn ang="0">
                  <a:pos x="12" y="59"/>
                </a:cxn>
                <a:cxn ang="0">
                  <a:pos x="0" y="0"/>
                </a:cxn>
                <a:cxn ang="0">
                  <a:pos x="12" y="0"/>
                </a:cxn>
                <a:cxn ang="0">
                  <a:pos x="25" y="0"/>
                </a:cxn>
                <a:cxn ang="0">
                  <a:pos x="12" y="59"/>
                </a:cxn>
              </a:cxnLst>
              <a:rect l="0" t="0" r="r" b="b"/>
              <a:pathLst>
                <a:path w="25" h="59">
                  <a:moveTo>
                    <a:pt x="12" y="59"/>
                  </a:moveTo>
                  <a:lnTo>
                    <a:pt x="0" y="0"/>
                  </a:lnTo>
                  <a:lnTo>
                    <a:pt x="12" y="0"/>
                  </a:lnTo>
                  <a:lnTo>
                    <a:pt x="25" y="0"/>
                  </a:lnTo>
                  <a:lnTo>
                    <a:pt x="12" y="59"/>
                  </a:lnTo>
                </a:path>
              </a:pathLst>
            </a:custGeom>
            <a:solidFill>
              <a:srgbClr val="FFFFCC"/>
            </a:solidFill>
            <a:ln w="6350">
              <a:solidFill>
                <a:srgbClr val="000000"/>
              </a:solidFill>
              <a:prstDash val="solid"/>
              <a:round/>
              <a:headEnd/>
              <a:tailEnd/>
            </a:ln>
          </p:spPr>
          <p:txBody>
            <a:bodyPr/>
            <a:lstStyle/>
            <a:p>
              <a:endParaRPr lang="en-US"/>
            </a:p>
          </p:txBody>
        </p:sp>
        <p:sp>
          <p:nvSpPr>
            <p:cNvPr id="15708" name="Freeform 348"/>
            <p:cNvSpPr>
              <a:spLocks/>
            </p:cNvSpPr>
            <p:nvPr/>
          </p:nvSpPr>
          <p:spPr bwMode="auto">
            <a:xfrm>
              <a:off x="4119" y="1823"/>
              <a:ext cx="25" cy="59"/>
            </a:xfrm>
            <a:custGeom>
              <a:avLst/>
              <a:gdLst/>
              <a:ahLst/>
              <a:cxnLst>
                <a:cxn ang="0">
                  <a:pos x="12" y="59"/>
                </a:cxn>
                <a:cxn ang="0">
                  <a:pos x="0" y="0"/>
                </a:cxn>
                <a:cxn ang="0">
                  <a:pos x="12" y="0"/>
                </a:cxn>
                <a:cxn ang="0">
                  <a:pos x="25" y="0"/>
                </a:cxn>
                <a:cxn ang="0">
                  <a:pos x="12" y="59"/>
                </a:cxn>
              </a:cxnLst>
              <a:rect l="0" t="0" r="r" b="b"/>
              <a:pathLst>
                <a:path w="25" h="59">
                  <a:moveTo>
                    <a:pt x="12" y="59"/>
                  </a:moveTo>
                  <a:lnTo>
                    <a:pt x="0" y="0"/>
                  </a:lnTo>
                  <a:lnTo>
                    <a:pt x="12" y="0"/>
                  </a:lnTo>
                  <a:lnTo>
                    <a:pt x="25" y="0"/>
                  </a:lnTo>
                  <a:lnTo>
                    <a:pt x="12" y="59"/>
                  </a:lnTo>
                  <a:close/>
                </a:path>
              </a:pathLst>
            </a:custGeom>
            <a:solidFill>
              <a:srgbClr val="FFFFCC"/>
            </a:solidFill>
            <a:ln w="9525">
              <a:noFill/>
              <a:round/>
              <a:headEnd/>
              <a:tailEnd/>
            </a:ln>
          </p:spPr>
          <p:txBody>
            <a:bodyPr/>
            <a:lstStyle/>
            <a:p>
              <a:endParaRPr lang="en-US"/>
            </a:p>
          </p:txBody>
        </p:sp>
        <p:sp>
          <p:nvSpPr>
            <p:cNvPr id="15709" name="Rectangle 349"/>
            <p:cNvSpPr>
              <a:spLocks noChangeArrowheads="1"/>
            </p:cNvSpPr>
            <p:nvPr/>
          </p:nvSpPr>
          <p:spPr bwMode="auto">
            <a:xfrm>
              <a:off x="4127" y="2401"/>
              <a:ext cx="4" cy="185"/>
            </a:xfrm>
            <a:prstGeom prst="rect">
              <a:avLst/>
            </a:prstGeom>
            <a:solidFill>
              <a:srgbClr val="FFFFCC"/>
            </a:solidFill>
            <a:ln w="9525">
              <a:noFill/>
              <a:miter lim="800000"/>
              <a:headEnd/>
              <a:tailEnd/>
            </a:ln>
          </p:spPr>
          <p:txBody>
            <a:bodyPr/>
            <a:lstStyle/>
            <a:p>
              <a:endParaRPr lang="en-US"/>
            </a:p>
          </p:txBody>
        </p:sp>
        <p:sp>
          <p:nvSpPr>
            <p:cNvPr id="15710" name="Freeform 350"/>
            <p:cNvSpPr>
              <a:spLocks/>
            </p:cNvSpPr>
            <p:nvPr/>
          </p:nvSpPr>
          <p:spPr bwMode="auto">
            <a:xfrm>
              <a:off x="4115" y="2577"/>
              <a:ext cx="25" cy="59"/>
            </a:xfrm>
            <a:custGeom>
              <a:avLst/>
              <a:gdLst/>
              <a:ahLst/>
              <a:cxnLst>
                <a:cxn ang="0">
                  <a:pos x="12" y="59"/>
                </a:cxn>
                <a:cxn ang="0">
                  <a:pos x="0" y="0"/>
                </a:cxn>
                <a:cxn ang="0">
                  <a:pos x="12" y="0"/>
                </a:cxn>
                <a:cxn ang="0">
                  <a:pos x="25" y="0"/>
                </a:cxn>
                <a:cxn ang="0">
                  <a:pos x="12" y="59"/>
                </a:cxn>
              </a:cxnLst>
              <a:rect l="0" t="0" r="r" b="b"/>
              <a:pathLst>
                <a:path w="25" h="59">
                  <a:moveTo>
                    <a:pt x="12" y="59"/>
                  </a:moveTo>
                  <a:lnTo>
                    <a:pt x="0" y="0"/>
                  </a:lnTo>
                  <a:lnTo>
                    <a:pt x="12" y="0"/>
                  </a:lnTo>
                  <a:lnTo>
                    <a:pt x="25" y="0"/>
                  </a:lnTo>
                  <a:lnTo>
                    <a:pt x="12" y="59"/>
                  </a:lnTo>
                </a:path>
              </a:pathLst>
            </a:custGeom>
            <a:solidFill>
              <a:srgbClr val="FFFFCC"/>
            </a:solidFill>
            <a:ln w="6350">
              <a:solidFill>
                <a:srgbClr val="000000"/>
              </a:solidFill>
              <a:prstDash val="solid"/>
              <a:round/>
              <a:headEnd/>
              <a:tailEnd/>
            </a:ln>
          </p:spPr>
          <p:txBody>
            <a:bodyPr/>
            <a:lstStyle/>
            <a:p>
              <a:endParaRPr lang="en-US"/>
            </a:p>
          </p:txBody>
        </p:sp>
        <p:sp>
          <p:nvSpPr>
            <p:cNvPr id="15711" name="Freeform 351"/>
            <p:cNvSpPr>
              <a:spLocks/>
            </p:cNvSpPr>
            <p:nvPr/>
          </p:nvSpPr>
          <p:spPr bwMode="auto">
            <a:xfrm>
              <a:off x="4115" y="2577"/>
              <a:ext cx="25" cy="59"/>
            </a:xfrm>
            <a:custGeom>
              <a:avLst/>
              <a:gdLst/>
              <a:ahLst/>
              <a:cxnLst>
                <a:cxn ang="0">
                  <a:pos x="12" y="59"/>
                </a:cxn>
                <a:cxn ang="0">
                  <a:pos x="0" y="0"/>
                </a:cxn>
                <a:cxn ang="0">
                  <a:pos x="12" y="0"/>
                </a:cxn>
                <a:cxn ang="0">
                  <a:pos x="25" y="0"/>
                </a:cxn>
                <a:cxn ang="0">
                  <a:pos x="12" y="59"/>
                </a:cxn>
              </a:cxnLst>
              <a:rect l="0" t="0" r="r" b="b"/>
              <a:pathLst>
                <a:path w="25" h="59">
                  <a:moveTo>
                    <a:pt x="12" y="59"/>
                  </a:moveTo>
                  <a:lnTo>
                    <a:pt x="0" y="0"/>
                  </a:lnTo>
                  <a:lnTo>
                    <a:pt x="12" y="0"/>
                  </a:lnTo>
                  <a:lnTo>
                    <a:pt x="25" y="0"/>
                  </a:lnTo>
                  <a:lnTo>
                    <a:pt x="12" y="59"/>
                  </a:lnTo>
                  <a:close/>
                </a:path>
              </a:pathLst>
            </a:custGeom>
            <a:solidFill>
              <a:srgbClr val="FFFFCC"/>
            </a:solidFill>
            <a:ln w="9525">
              <a:noFill/>
              <a:round/>
              <a:headEnd/>
              <a:tailEnd/>
            </a:ln>
          </p:spPr>
          <p:txBody>
            <a:bodyPr/>
            <a:lstStyle/>
            <a:p>
              <a:endParaRPr lang="en-US"/>
            </a:p>
          </p:txBody>
        </p:sp>
        <p:sp>
          <p:nvSpPr>
            <p:cNvPr id="15712" name="Rectangle 352"/>
            <p:cNvSpPr>
              <a:spLocks noChangeArrowheads="1"/>
            </p:cNvSpPr>
            <p:nvPr/>
          </p:nvSpPr>
          <p:spPr bwMode="auto">
            <a:xfrm>
              <a:off x="4136" y="3155"/>
              <a:ext cx="4" cy="21"/>
            </a:xfrm>
            <a:prstGeom prst="rect">
              <a:avLst/>
            </a:prstGeom>
            <a:solidFill>
              <a:srgbClr val="FFFFCC"/>
            </a:solidFill>
            <a:ln w="9525">
              <a:noFill/>
              <a:miter lim="800000"/>
              <a:headEnd/>
              <a:tailEnd/>
            </a:ln>
          </p:spPr>
          <p:txBody>
            <a:bodyPr/>
            <a:lstStyle/>
            <a:p>
              <a:endParaRPr lang="en-US"/>
            </a:p>
          </p:txBody>
        </p:sp>
        <p:sp>
          <p:nvSpPr>
            <p:cNvPr id="15713" name="Rectangle 353"/>
            <p:cNvSpPr>
              <a:spLocks noChangeArrowheads="1"/>
            </p:cNvSpPr>
            <p:nvPr/>
          </p:nvSpPr>
          <p:spPr bwMode="auto">
            <a:xfrm>
              <a:off x="4136" y="3172"/>
              <a:ext cx="4" cy="21"/>
            </a:xfrm>
            <a:prstGeom prst="rect">
              <a:avLst/>
            </a:prstGeom>
            <a:solidFill>
              <a:srgbClr val="FFFFCC"/>
            </a:solidFill>
            <a:ln w="9525">
              <a:noFill/>
              <a:miter lim="800000"/>
              <a:headEnd/>
              <a:tailEnd/>
            </a:ln>
          </p:spPr>
          <p:txBody>
            <a:bodyPr/>
            <a:lstStyle/>
            <a:p>
              <a:endParaRPr lang="en-US"/>
            </a:p>
          </p:txBody>
        </p:sp>
        <p:sp>
          <p:nvSpPr>
            <p:cNvPr id="15714" name="Rectangle 354"/>
            <p:cNvSpPr>
              <a:spLocks noChangeArrowheads="1"/>
            </p:cNvSpPr>
            <p:nvPr/>
          </p:nvSpPr>
          <p:spPr bwMode="auto">
            <a:xfrm>
              <a:off x="4136" y="3189"/>
              <a:ext cx="4" cy="21"/>
            </a:xfrm>
            <a:prstGeom prst="rect">
              <a:avLst/>
            </a:prstGeom>
            <a:solidFill>
              <a:srgbClr val="FFFFCC"/>
            </a:solidFill>
            <a:ln w="9525">
              <a:noFill/>
              <a:miter lim="800000"/>
              <a:headEnd/>
              <a:tailEnd/>
            </a:ln>
          </p:spPr>
          <p:txBody>
            <a:bodyPr/>
            <a:lstStyle/>
            <a:p>
              <a:endParaRPr lang="en-US"/>
            </a:p>
          </p:txBody>
        </p:sp>
        <p:sp>
          <p:nvSpPr>
            <p:cNvPr id="15715" name="Rectangle 355"/>
            <p:cNvSpPr>
              <a:spLocks noChangeArrowheads="1"/>
            </p:cNvSpPr>
            <p:nvPr/>
          </p:nvSpPr>
          <p:spPr bwMode="auto">
            <a:xfrm>
              <a:off x="4136" y="3206"/>
              <a:ext cx="4" cy="16"/>
            </a:xfrm>
            <a:prstGeom prst="rect">
              <a:avLst/>
            </a:prstGeom>
            <a:solidFill>
              <a:srgbClr val="FFFFCC"/>
            </a:solidFill>
            <a:ln w="9525">
              <a:noFill/>
              <a:miter lim="800000"/>
              <a:headEnd/>
              <a:tailEnd/>
            </a:ln>
          </p:spPr>
          <p:txBody>
            <a:bodyPr/>
            <a:lstStyle/>
            <a:p>
              <a:endParaRPr lang="en-US"/>
            </a:p>
          </p:txBody>
        </p:sp>
        <p:sp>
          <p:nvSpPr>
            <p:cNvPr id="15716" name="Line 356"/>
            <p:cNvSpPr>
              <a:spLocks noChangeShapeType="1"/>
            </p:cNvSpPr>
            <p:nvPr/>
          </p:nvSpPr>
          <p:spPr bwMode="auto">
            <a:xfrm flipH="1">
              <a:off x="4131" y="3218"/>
              <a:ext cx="5" cy="13"/>
            </a:xfrm>
            <a:prstGeom prst="line">
              <a:avLst/>
            </a:prstGeom>
            <a:noFill/>
            <a:ln w="6350">
              <a:solidFill>
                <a:srgbClr val="000000"/>
              </a:solidFill>
              <a:round/>
              <a:headEnd/>
              <a:tailEnd/>
            </a:ln>
          </p:spPr>
          <p:txBody>
            <a:bodyPr/>
            <a:lstStyle/>
            <a:p>
              <a:endParaRPr lang="en-US"/>
            </a:p>
          </p:txBody>
        </p:sp>
        <p:sp>
          <p:nvSpPr>
            <p:cNvPr id="15717" name="Rectangle 357"/>
            <p:cNvSpPr>
              <a:spLocks noChangeArrowheads="1"/>
            </p:cNvSpPr>
            <p:nvPr/>
          </p:nvSpPr>
          <p:spPr bwMode="auto">
            <a:xfrm>
              <a:off x="4131" y="3231"/>
              <a:ext cx="5" cy="16"/>
            </a:xfrm>
            <a:prstGeom prst="rect">
              <a:avLst/>
            </a:prstGeom>
            <a:solidFill>
              <a:srgbClr val="FFFFCC"/>
            </a:solidFill>
            <a:ln w="9525">
              <a:noFill/>
              <a:miter lim="800000"/>
              <a:headEnd/>
              <a:tailEnd/>
            </a:ln>
          </p:spPr>
          <p:txBody>
            <a:bodyPr/>
            <a:lstStyle/>
            <a:p>
              <a:endParaRPr lang="en-US"/>
            </a:p>
          </p:txBody>
        </p:sp>
        <p:sp>
          <p:nvSpPr>
            <p:cNvPr id="15718" name="Line 358"/>
            <p:cNvSpPr>
              <a:spLocks noChangeShapeType="1"/>
            </p:cNvSpPr>
            <p:nvPr/>
          </p:nvSpPr>
          <p:spPr bwMode="auto">
            <a:xfrm flipH="1">
              <a:off x="4127" y="3243"/>
              <a:ext cx="4" cy="13"/>
            </a:xfrm>
            <a:prstGeom prst="line">
              <a:avLst/>
            </a:prstGeom>
            <a:noFill/>
            <a:ln w="6350">
              <a:solidFill>
                <a:srgbClr val="000000"/>
              </a:solidFill>
              <a:round/>
              <a:headEnd/>
              <a:tailEnd/>
            </a:ln>
          </p:spPr>
          <p:txBody>
            <a:bodyPr/>
            <a:lstStyle/>
            <a:p>
              <a:endParaRPr lang="en-US"/>
            </a:p>
          </p:txBody>
        </p:sp>
        <p:sp>
          <p:nvSpPr>
            <p:cNvPr id="15719" name="Line 359"/>
            <p:cNvSpPr>
              <a:spLocks noChangeShapeType="1"/>
            </p:cNvSpPr>
            <p:nvPr/>
          </p:nvSpPr>
          <p:spPr bwMode="auto">
            <a:xfrm flipH="1">
              <a:off x="4123" y="3256"/>
              <a:ext cx="4" cy="12"/>
            </a:xfrm>
            <a:prstGeom prst="line">
              <a:avLst/>
            </a:prstGeom>
            <a:noFill/>
            <a:ln w="6350">
              <a:solidFill>
                <a:srgbClr val="000000"/>
              </a:solidFill>
              <a:round/>
              <a:headEnd/>
              <a:tailEnd/>
            </a:ln>
          </p:spPr>
          <p:txBody>
            <a:bodyPr/>
            <a:lstStyle/>
            <a:p>
              <a:endParaRPr lang="en-US"/>
            </a:p>
          </p:txBody>
        </p:sp>
        <p:sp>
          <p:nvSpPr>
            <p:cNvPr id="15720" name="Line 360"/>
            <p:cNvSpPr>
              <a:spLocks noChangeShapeType="1"/>
            </p:cNvSpPr>
            <p:nvPr/>
          </p:nvSpPr>
          <p:spPr bwMode="auto">
            <a:xfrm flipH="1">
              <a:off x="4119" y="3268"/>
              <a:ext cx="4" cy="9"/>
            </a:xfrm>
            <a:prstGeom prst="line">
              <a:avLst/>
            </a:prstGeom>
            <a:noFill/>
            <a:ln w="6350">
              <a:solidFill>
                <a:srgbClr val="000000"/>
              </a:solidFill>
              <a:round/>
              <a:headEnd/>
              <a:tailEnd/>
            </a:ln>
          </p:spPr>
          <p:txBody>
            <a:bodyPr/>
            <a:lstStyle/>
            <a:p>
              <a:endParaRPr lang="en-US"/>
            </a:p>
          </p:txBody>
        </p:sp>
        <p:sp>
          <p:nvSpPr>
            <p:cNvPr id="15721" name="Line 361"/>
            <p:cNvSpPr>
              <a:spLocks noChangeShapeType="1"/>
            </p:cNvSpPr>
            <p:nvPr/>
          </p:nvSpPr>
          <p:spPr bwMode="auto">
            <a:xfrm flipH="1">
              <a:off x="4115" y="3277"/>
              <a:ext cx="4" cy="8"/>
            </a:xfrm>
            <a:prstGeom prst="line">
              <a:avLst/>
            </a:prstGeom>
            <a:noFill/>
            <a:ln w="6350">
              <a:solidFill>
                <a:srgbClr val="000000"/>
              </a:solidFill>
              <a:round/>
              <a:headEnd/>
              <a:tailEnd/>
            </a:ln>
          </p:spPr>
          <p:txBody>
            <a:bodyPr/>
            <a:lstStyle/>
            <a:p>
              <a:endParaRPr lang="en-US"/>
            </a:p>
          </p:txBody>
        </p:sp>
        <p:sp>
          <p:nvSpPr>
            <p:cNvPr id="15722" name="Line 362"/>
            <p:cNvSpPr>
              <a:spLocks noChangeShapeType="1"/>
            </p:cNvSpPr>
            <p:nvPr/>
          </p:nvSpPr>
          <p:spPr bwMode="auto">
            <a:xfrm flipH="1">
              <a:off x="4106" y="3285"/>
              <a:ext cx="9" cy="8"/>
            </a:xfrm>
            <a:prstGeom prst="line">
              <a:avLst/>
            </a:prstGeom>
            <a:noFill/>
            <a:ln w="6350">
              <a:solidFill>
                <a:srgbClr val="000000"/>
              </a:solidFill>
              <a:round/>
              <a:headEnd/>
              <a:tailEnd/>
            </a:ln>
          </p:spPr>
          <p:txBody>
            <a:bodyPr/>
            <a:lstStyle/>
            <a:p>
              <a:endParaRPr lang="en-US"/>
            </a:p>
          </p:txBody>
        </p:sp>
        <p:sp>
          <p:nvSpPr>
            <p:cNvPr id="15723" name="Line 363"/>
            <p:cNvSpPr>
              <a:spLocks noChangeShapeType="1"/>
            </p:cNvSpPr>
            <p:nvPr/>
          </p:nvSpPr>
          <p:spPr bwMode="auto">
            <a:xfrm flipH="1">
              <a:off x="4098" y="3293"/>
              <a:ext cx="8" cy="9"/>
            </a:xfrm>
            <a:prstGeom prst="line">
              <a:avLst/>
            </a:prstGeom>
            <a:noFill/>
            <a:ln w="6350">
              <a:solidFill>
                <a:srgbClr val="000000"/>
              </a:solidFill>
              <a:round/>
              <a:headEnd/>
              <a:tailEnd/>
            </a:ln>
          </p:spPr>
          <p:txBody>
            <a:bodyPr/>
            <a:lstStyle/>
            <a:p>
              <a:endParaRPr lang="en-US"/>
            </a:p>
          </p:txBody>
        </p:sp>
        <p:sp>
          <p:nvSpPr>
            <p:cNvPr id="15724" name="Line 364"/>
            <p:cNvSpPr>
              <a:spLocks noChangeShapeType="1"/>
            </p:cNvSpPr>
            <p:nvPr/>
          </p:nvSpPr>
          <p:spPr bwMode="auto">
            <a:xfrm flipH="1">
              <a:off x="4090" y="3302"/>
              <a:ext cx="8" cy="4"/>
            </a:xfrm>
            <a:prstGeom prst="line">
              <a:avLst/>
            </a:prstGeom>
            <a:noFill/>
            <a:ln w="6350">
              <a:solidFill>
                <a:srgbClr val="000000"/>
              </a:solidFill>
              <a:round/>
              <a:headEnd/>
              <a:tailEnd/>
            </a:ln>
          </p:spPr>
          <p:txBody>
            <a:bodyPr/>
            <a:lstStyle/>
            <a:p>
              <a:endParaRPr lang="en-US"/>
            </a:p>
          </p:txBody>
        </p:sp>
        <p:sp>
          <p:nvSpPr>
            <p:cNvPr id="15725" name="Line 365"/>
            <p:cNvSpPr>
              <a:spLocks noChangeShapeType="1"/>
            </p:cNvSpPr>
            <p:nvPr/>
          </p:nvSpPr>
          <p:spPr bwMode="auto">
            <a:xfrm flipH="1">
              <a:off x="4077" y="3306"/>
              <a:ext cx="13" cy="8"/>
            </a:xfrm>
            <a:prstGeom prst="line">
              <a:avLst/>
            </a:prstGeom>
            <a:noFill/>
            <a:ln w="6350">
              <a:solidFill>
                <a:srgbClr val="000000"/>
              </a:solidFill>
              <a:round/>
              <a:headEnd/>
              <a:tailEnd/>
            </a:ln>
          </p:spPr>
          <p:txBody>
            <a:bodyPr/>
            <a:lstStyle/>
            <a:p>
              <a:endParaRPr lang="en-US"/>
            </a:p>
          </p:txBody>
        </p:sp>
        <p:sp>
          <p:nvSpPr>
            <p:cNvPr id="15726" name="Line 366"/>
            <p:cNvSpPr>
              <a:spLocks noChangeShapeType="1"/>
            </p:cNvSpPr>
            <p:nvPr/>
          </p:nvSpPr>
          <p:spPr bwMode="auto">
            <a:xfrm flipH="1">
              <a:off x="4064" y="3314"/>
              <a:ext cx="13" cy="5"/>
            </a:xfrm>
            <a:prstGeom prst="line">
              <a:avLst/>
            </a:prstGeom>
            <a:noFill/>
            <a:ln w="6350">
              <a:solidFill>
                <a:srgbClr val="000000"/>
              </a:solidFill>
              <a:round/>
              <a:headEnd/>
              <a:tailEnd/>
            </a:ln>
          </p:spPr>
          <p:txBody>
            <a:bodyPr/>
            <a:lstStyle/>
            <a:p>
              <a:endParaRPr lang="en-US"/>
            </a:p>
          </p:txBody>
        </p:sp>
        <p:sp>
          <p:nvSpPr>
            <p:cNvPr id="15727" name="Line 367"/>
            <p:cNvSpPr>
              <a:spLocks noChangeShapeType="1"/>
            </p:cNvSpPr>
            <p:nvPr/>
          </p:nvSpPr>
          <p:spPr bwMode="auto">
            <a:xfrm flipH="1">
              <a:off x="4052" y="3319"/>
              <a:ext cx="12" cy="4"/>
            </a:xfrm>
            <a:prstGeom prst="line">
              <a:avLst/>
            </a:prstGeom>
            <a:noFill/>
            <a:ln w="6350">
              <a:solidFill>
                <a:srgbClr val="000000"/>
              </a:solidFill>
              <a:round/>
              <a:headEnd/>
              <a:tailEnd/>
            </a:ln>
          </p:spPr>
          <p:txBody>
            <a:bodyPr/>
            <a:lstStyle/>
            <a:p>
              <a:endParaRPr lang="en-US"/>
            </a:p>
          </p:txBody>
        </p:sp>
        <p:sp>
          <p:nvSpPr>
            <p:cNvPr id="15728" name="Line 368"/>
            <p:cNvSpPr>
              <a:spLocks noChangeShapeType="1"/>
            </p:cNvSpPr>
            <p:nvPr/>
          </p:nvSpPr>
          <p:spPr bwMode="auto">
            <a:xfrm flipH="1">
              <a:off x="4035" y="3323"/>
              <a:ext cx="17" cy="4"/>
            </a:xfrm>
            <a:prstGeom prst="line">
              <a:avLst/>
            </a:prstGeom>
            <a:noFill/>
            <a:ln w="6350">
              <a:solidFill>
                <a:srgbClr val="000000"/>
              </a:solidFill>
              <a:round/>
              <a:headEnd/>
              <a:tailEnd/>
            </a:ln>
          </p:spPr>
          <p:txBody>
            <a:bodyPr/>
            <a:lstStyle/>
            <a:p>
              <a:endParaRPr lang="en-US"/>
            </a:p>
          </p:txBody>
        </p:sp>
        <p:sp>
          <p:nvSpPr>
            <p:cNvPr id="15729" name="Line 369"/>
            <p:cNvSpPr>
              <a:spLocks noChangeShapeType="1"/>
            </p:cNvSpPr>
            <p:nvPr/>
          </p:nvSpPr>
          <p:spPr bwMode="auto">
            <a:xfrm flipH="1">
              <a:off x="4014" y="3327"/>
              <a:ext cx="21" cy="4"/>
            </a:xfrm>
            <a:prstGeom prst="line">
              <a:avLst/>
            </a:prstGeom>
            <a:noFill/>
            <a:ln w="6350">
              <a:solidFill>
                <a:srgbClr val="000000"/>
              </a:solidFill>
              <a:round/>
              <a:headEnd/>
              <a:tailEnd/>
            </a:ln>
          </p:spPr>
          <p:txBody>
            <a:bodyPr/>
            <a:lstStyle/>
            <a:p>
              <a:endParaRPr lang="en-US"/>
            </a:p>
          </p:txBody>
        </p:sp>
        <p:sp>
          <p:nvSpPr>
            <p:cNvPr id="15730" name="Rectangle 370"/>
            <p:cNvSpPr>
              <a:spLocks noChangeArrowheads="1"/>
            </p:cNvSpPr>
            <p:nvPr/>
          </p:nvSpPr>
          <p:spPr bwMode="auto">
            <a:xfrm>
              <a:off x="3993" y="3331"/>
              <a:ext cx="25" cy="4"/>
            </a:xfrm>
            <a:prstGeom prst="rect">
              <a:avLst/>
            </a:prstGeom>
            <a:solidFill>
              <a:srgbClr val="FFFFCC"/>
            </a:solidFill>
            <a:ln w="9525">
              <a:noFill/>
              <a:miter lim="800000"/>
              <a:headEnd/>
              <a:tailEnd/>
            </a:ln>
          </p:spPr>
          <p:txBody>
            <a:bodyPr/>
            <a:lstStyle/>
            <a:p>
              <a:endParaRPr lang="en-US"/>
            </a:p>
          </p:txBody>
        </p:sp>
        <p:sp>
          <p:nvSpPr>
            <p:cNvPr id="15731" name="Line 371"/>
            <p:cNvSpPr>
              <a:spLocks noChangeShapeType="1"/>
            </p:cNvSpPr>
            <p:nvPr/>
          </p:nvSpPr>
          <p:spPr bwMode="auto">
            <a:xfrm flipH="1">
              <a:off x="3968" y="3331"/>
              <a:ext cx="25" cy="4"/>
            </a:xfrm>
            <a:prstGeom prst="line">
              <a:avLst/>
            </a:prstGeom>
            <a:noFill/>
            <a:ln w="6350">
              <a:solidFill>
                <a:srgbClr val="000000"/>
              </a:solidFill>
              <a:round/>
              <a:headEnd/>
              <a:tailEnd/>
            </a:ln>
          </p:spPr>
          <p:txBody>
            <a:bodyPr/>
            <a:lstStyle/>
            <a:p>
              <a:endParaRPr lang="en-US"/>
            </a:p>
          </p:txBody>
        </p:sp>
        <p:sp>
          <p:nvSpPr>
            <p:cNvPr id="15732" name="Rectangle 372"/>
            <p:cNvSpPr>
              <a:spLocks noChangeArrowheads="1"/>
            </p:cNvSpPr>
            <p:nvPr/>
          </p:nvSpPr>
          <p:spPr bwMode="auto">
            <a:xfrm>
              <a:off x="3943" y="3335"/>
              <a:ext cx="29" cy="5"/>
            </a:xfrm>
            <a:prstGeom prst="rect">
              <a:avLst/>
            </a:prstGeom>
            <a:solidFill>
              <a:srgbClr val="FFFFCC"/>
            </a:solidFill>
            <a:ln w="9525">
              <a:noFill/>
              <a:miter lim="800000"/>
              <a:headEnd/>
              <a:tailEnd/>
            </a:ln>
          </p:spPr>
          <p:txBody>
            <a:bodyPr/>
            <a:lstStyle/>
            <a:p>
              <a:endParaRPr lang="en-US"/>
            </a:p>
          </p:txBody>
        </p:sp>
        <p:sp>
          <p:nvSpPr>
            <p:cNvPr id="15733" name="Line 373"/>
            <p:cNvSpPr>
              <a:spLocks noChangeShapeType="1"/>
            </p:cNvSpPr>
            <p:nvPr/>
          </p:nvSpPr>
          <p:spPr bwMode="auto">
            <a:xfrm flipH="1">
              <a:off x="3913" y="3335"/>
              <a:ext cx="30" cy="5"/>
            </a:xfrm>
            <a:prstGeom prst="line">
              <a:avLst/>
            </a:prstGeom>
            <a:noFill/>
            <a:ln w="6350">
              <a:solidFill>
                <a:srgbClr val="000000"/>
              </a:solidFill>
              <a:round/>
              <a:headEnd/>
              <a:tailEnd/>
            </a:ln>
          </p:spPr>
          <p:txBody>
            <a:bodyPr/>
            <a:lstStyle/>
            <a:p>
              <a:endParaRPr lang="en-US"/>
            </a:p>
          </p:txBody>
        </p:sp>
        <p:sp>
          <p:nvSpPr>
            <p:cNvPr id="15734" name="Rectangle 374"/>
            <p:cNvSpPr>
              <a:spLocks noChangeArrowheads="1"/>
            </p:cNvSpPr>
            <p:nvPr/>
          </p:nvSpPr>
          <p:spPr bwMode="auto">
            <a:xfrm>
              <a:off x="3884" y="3340"/>
              <a:ext cx="33" cy="4"/>
            </a:xfrm>
            <a:prstGeom prst="rect">
              <a:avLst/>
            </a:prstGeom>
            <a:solidFill>
              <a:srgbClr val="FFFFCC"/>
            </a:solidFill>
            <a:ln w="9525">
              <a:noFill/>
              <a:miter lim="800000"/>
              <a:headEnd/>
              <a:tailEnd/>
            </a:ln>
          </p:spPr>
          <p:txBody>
            <a:bodyPr/>
            <a:lstStyle/>
            <a:p>
              <a:endParaRPr lang="en-US"/>
            </a:p>
          </p:txBody>
        </p:sp>
        <p:sp>
          <p:nvSpPr>
            <p:cNvPr id="15735" name="Rectangle 375"/>
            <p:cNvSpPr>
              <a:spLocks noChangeArrowheads="1"/>
            </p:cNvSpPr>
            <p:nvPr/>
          </p:nvSpPr>
          <p:spPr bwMode="auto">
            <a:xfrm>
              <a:off x="3846" y="3340"/>
              <a:ext cx="42" cy="4"/>
            </a:xfrm>
            <a:prstGeom prst="rect">
              <a:avLst/>
            </a:prstGeom>
            <a:solidFill>
              <a:srgbClr val="FFFFCC"/>
            </a:solidFill>
            <a:ln w="9525">
              <a:noFill/>
              <a:miter lim="800000"/>
              <a:headEnd/>
              <a:tailEnd/>
            </a:ln>
          </p:spPr>
          <p:txBody>
            <a:bodyPr/>
            <a:lstStyle/>
            <a:p>
              <a:endParaRPr lang="en-US"/>
            </a:p>
          </p:txBody>
        </p:sp>
        <p:sp>
          <p:nvSpPr>
            <p:cNvPr id="15736" name="Rectangle 376"/>
            <p:cNvSpPr>
              <a:spLocks noChangeArrowheads="1"/>
            </p:cNvSpPr>
            <p:nvPr/>
          </p:nvSpPr>
          <p:spPr bwMode="auto">
            <a:xfrm>
              <a:off x="3808" y="3340"/>
              <a:ext cx="42" cy="4"/>
            </a:xfrm>
            <a:prstGeom prst="rect">
              <a:avLst/>
            </a:prstGeom>
            <a:solidFill>
              <a:srgbClr val="FFFFCC"/>
            </a:solidFill>
            <a:ln w="9525">
              <a:noFill/>
              <a:miter lim="800000"/>
              <a:headEnd/>
              <a:tailEnd/>
            </a:ln>
          </p:spPr>
          <p:txBody>
            <a:bodyPr/>
            <a:lstStyle/>
            <a:p>
              <a:endParaRPr lang="en-US"/>
            </a:p>
          </p:txBody>
        </p:sp>
        <p:sp>
          <p:nvSpPr>
            <p:cNvPr id="15737" name="Rectangle 377"/>
            <p:cNvSpPr>
              <a:spLocks noChangeArrowheads="1"/>
            </p:cNvSpPr>
            <p:nvPr/>
          </p:nvSpPr>
          <p:spPr bwMode="auto">
            <a:xfrm>
              <a:off x="3771" y="3340"/>
              <a:ext cx="42" cy="4"/>
            </a:xfrm>
            <a:prstGeom prst="rect">
              <a:avLst/>
            </a:prstGeom>
            <a:solidFill>
              <a:srgbClr val="FFFFCC"/>
            </a:solidFill>
            <a:ln w="9525">
              <a:noFill/>
              <a:miter lim="800000"/>
              <a:headEnd/>
              <a:tailEnd/>
            </a:ln>
          </p:spPr>
          <p:txBody>
            <a:bodyPr/>
            <a:lstStyle/>
            <a:p>
              <a:endParaRPr lang="en-US"/>
            </a:p>
          </p:txBody>
        </p:sp>
        <p:sp>
          <p:nvSpPr>
            <p:cNvPr id="15738" name="Rectangle 378"/>
            <p:cNvSpPr>
              <a:spLocks noChangeArrowheads="1"/>
            </p:cNvSpPr>
            <p:nvPr/>
          </p:nvSpPr>
          <p:spPr bwMode="auto">
            <a:xfrm>
              <a:off x="3724" y="3340"/>
              <a:ext cx="51" cy="4"/>
            </a:xfrm>
            <a:prstGeom prst="rect">
              <a:avLst/>
            </a:prstGeom>
            <a:solidFill>
              <a:srgbClr val="FFFFCC"/>
            </a:solidFill>
            <a:ln w="9525">
              <a:noFill/>
              <a:miter lim="800000"/>
              <a:headEnd/>
              <a:tailEnd/>
            </a:ln>
          </p:spPr>
          <p:txBody>
            <a:bodyPr/>
            <a:lstStyle/>
            <a:p>
              <a:endParaRPr lang="en-US"/>
            </a:p>
          </p:txBody>
        </p:sp>
        <p:sp>
          <p:nvSpPr>
            <p:cNvPr id="15739" name="Rectangle 379"/>
            <p:cNvSpPr>
              <a:spLocks noChangeArrowheads="1"/>
            </p:cNvSpPr>
            <p:nvPr/>
          </p:nvSpPr>
          <p:spPr bwMode="auto">
            <a:xfrm>
              <a:off x="3678" y="3340"/>
              <a:ext cx="51" cy="4"/>
            </a:xfrm>
            <a:prstGeom prst="rect">
              <a:avLst/>
            </a:prstGeom>
            <a:solidFill>
              <a:srgbClr val="FFFFCC"/>
            </a:solidFill>
            <a:ln w="9525">
              <a:noFill/>
              <a:miter lim="800000"/>
              <a:headEnd/>
              <a:tailEnd/>
            </a:ln>
          </p:spPr>
          <p:txBody>
            <a:bodyPr/>
            <a:lstStyle/>
            <a:p>
              <a:endParaRPr lang="en-US"/>
            </a:p>
          </p:txBody>
        </p:sp>
        <p:sp>
          <p:nvSpPr>
            <p:cNvPr id="15740" name="Rectangle 380"/>
            <p:cNvSpPr>
              <a:spLocks noChangeArrowheads="1"/>
            </p:cNvSpPr>
            <p:nvPr/>
          </p:nvSpPr>
          <p:spPr bwMode="auto">
            <a:xfrm>
              <a:off x="3628" y="3340"/>
              <a:ext cx="55" cy="4"/>
            </a:xfrm>
            <a:prstGeom prst="rect">
              <a:avLst/>
            </a:prstGeom>
            <a:solidFill>
              <a:srgbClr val="FFFFCC"/>
            </a:solidFill>
            <a:ln w="9525">
              <a:noFill/>
              <a:miter lim="800000"/>
              <a:headEnd/>
              <a:tailEnd/>
            </a:ln>
          </p:spPr>
          <p:txBody>
            <a:bodyPr/>
            <a:lstStyle/>
            <a:p>
              <a:endParaRPr lang="en-US"/>
            </a:p>
          </p:txBody>
        </p:sp>
        <p:sp>
          <p:nvSpPr>
            <p:cNvPr id="15741" name="Freeform 381"/>
            <p:cNvSpPr>
              <a:spLocks/>
            </p:cNvSpPr>
            <p:nvPr/>
          </p:nvSpPr>
          <p:spPr bwMode="auto">
            <a:xfrm>
              <a:off x="3573" y="3327"/>
              <a:ext cx="59" cy="25"/>
            </a:xfrm>
            <a:custGeom>
              <a:avLst/>
              <a:gdLst/>
              <a:ahLst/>
              <a:cxnLst>
                <a:cxn ang="0">
                  <a:pos x="0" y="17"/>
                </a:cxn>
                <a:cxn ang="0">
                  <a:pos x="59" y="0"/>
                </a:cxn>
                <a:cxn ang="0">
                  <a:pos x="59" y="13"/>
                </a:cxn>
                <a:cxn ang="0">
                  <a:pos x="59" y="25"/>
                </a:cxn>
                <a:cxn ang="0">
                  <a:pos x="0" y="17"/>
                </a:cxn>
              </a:cxnLst>
              <a:rect l="0" t="0" r="r" b="b"/>
              <a:pathLst>
                <a:path w="59" h="25">
                  <a:moveTo>
                    <a:pt x="0" y="17"/>
                  </a:moveTo>
                  <a:lnTo>
                    <a:pt x="59" y="0"/>
                  </a:lnTo>
                  <a:lnTo>
                    <a:pt x="59" y="13"/>
                  </a:lnTo>
                  <a:lnTo>
                    <a:pt x="59" y="25"/>
                  </a:lnTo>
                  <a:lnTo>
                    <a:pt x="0" y="17"/>
                  </a:lnTo>
                </a:path>
              </a:pathLst>
            </a:custGeom>
            <a:solidFill>
              <a:srgbClr val="FFFFCC"/>
            </a:solidFill>
            <a:ln w="6350">
              <a:solidFill>
                <a:srgbClr val="000000"/>
              </a:solidFill>
              <a:prstDash val="solid"/>
              <a:round/>
              <a:headEnd/>
              <a:tailEnd/>
            </a:ln>
          </p:spPr>
          <p:txBody>
            <a:bodyPr/>
            <a:lstStyle/>
            <a:p>
              <a:endParaRPr lang="en-US"/>
            </a:p>
          </p:txBody>
        </p:sp>
        <p:sp>
          <p:nvSpPr>
            <p:cNvPr id="15742" name="Freeform 382"/>
            <p:cNvSpPr>
              <a:spLocks/>
            </p:cNvSpPr>
            <p:nvPr/>
          </p:nvSpPr>
          <p:spPr bwMode="auto">
            <a:xfrm>
              <a:off x="3573" y="3327"/>
              <a:ext cx="59" cy="25"/>
            </a:xfrm>
            <a:custGeom>
              <a:avLst/>
              <a:gdLst/>
              <a:ahLst/>
              <a:cxnLst>
                <a:cxn ang="0">
                  <a:pos x="0" y="17"/>
                </a:cxn>
                <a:cxn ang="0">
                  <a:pos x="59" y="0"/>
                </a:cxn>
                <a:cxn ang="0">
                  <a:pos x="59" y="13"/>
                </a:cxn>
                <a:cxn ang="0">
                  <a:pos x="59" y="25"/>
                </a:cxn>
                <a:cxn ang="0">
                  <a:pos x="0" y="17"/>
                </a:cxn>
              </a:cxnLst>
              <a:rect l="0" t="0" r="r" b="b"/>
              <a:pathLst>
                <a:path w="59" h="25">
                  <a:moveTo>
                    <a:pt x="0" y="17"/>
                  </a:moveTo>
                  <a:lnTo>
                    <a:pt x="59" y="0"/>
                  </a:lnTo>
                  <a:lnTo>
                    <a:pt x="59" y="13"/>
                  </a:lnTo>
                  <a:lnTo>
                    <a:pt x="59" y="25"/>
                  </a:lnTo>
                  <a:lnTo>
                    <a:pt x="0" y="17"/>
                  </a:lnTo>
                  <a:close/>
                </a:path>
              </a:pathLst>
            </a:custGeom>
            <a:solidFill>
              <a:srgbClr val="FFFFCC"/>
            </a:solidFill>
            <a:ln w="9525">
              <a:noFill/>
              <a:round/>
              <a:headEnd/>
              <a:tailEnd/>
            </a:ln>
          </p:spPr>
          <p:txBody>
            <a:bodyPr/>
            <a:lstStyle/>
            <a:p>
              <a:endParaRPr lang="en-US"/>
            </a:p>
          </p:txBody>
        </p:sp>
        <p:sp>
          <p:nvSpPr>
            <p:cNvPr id="15743" name="Line 383"/>
            <p:cNvSpPr>
              <a:spLocks noChangeShapeType="1"/>
            </p:cNvSpPr>
            <p:nvPr/>
          </p:nvSpPr>
          <p:spPr bwMode="auto">
            <a:xfrm flipH="1" flipV="1">
              <a:off x="2516" y="3340"/>
              <a:ext cx="59" cy="4"/>
            </a:xfrm>
            <a:prstGeom prst="line">
              <a:avLst/>
            </a:prstGeom>
            <a:noFill/>
            <a:ln w="6350">
              <a:solidFill>
                <a:srgbClr val="000000"/>
              </a:solidFill>
              <a:round/>
              <a:headEnd/>
              <a:tailEnd/>
            </a:ln>
          </p:spPr>
          <p:txBody>
            <a:bodyPr/>
            <a:lstStyle/>
            <a:p>
              <a:endParaRPr lang="en-US"/>
            </a:p>
          </p:txBody>
        </p:sp>
        <p:sp>
          <p:nvSpPr>
            <p:cNvPr id="15744" name="Rectangle 384"/>
            <p:cNvSpPr>
              <a:spLocks noChangeArrowheads="1"/>
            </p:cNvSpPr>
            <p:nvPr/>
          </p:nvSpPr>
          <p:spPr bwMode="auto">
            <a:xfrm>
              <a:off x="2461" y="3340"/>
              <a:ext cx="59" cy="4"/>
            </a:xfrm>
            <a:prstGeom prst="rect">
              <a:avLst/>
            </a:prstGeom>
            <a:solidFill>
              <a:srgbClr val="FFFFCC"/>
            </a:solidFill>
            <a:ln w="9525">
              <a:noFill/>
              <a:miter lim="800000"/>
              <a:headEnd/>
              <a:tailEnd/>
            </a:ln>
          </p:spPr>
          <p:txBody>
            <a:bodyPr/>
            <a:lstStyle/>
            <a:p>
              <a:endParaRPr lang="en-US"/>
            </a:p>
          </p:txBody>
        </p:sp>
        <p:sp>
          <p:nvSpPr>
            <p:cNvPr id="15745" name="Rectangle 385"/>
            <p:cNvSpPr>
              <a:spLocks noChangeArrowheads="1"/>
            </p:cNvSpPr>
            <p:nvPr/>
          </p:nvSpPr>
          <p:spPr bwMode="auto">
            <a:xfrm>
              <a:off x="2415" y="3340"/>
              <a:ext cx="51" cy="4"/>
            </a:xfrm>
            <a:prstGeom prst="rect">
              <a:avLst/>
            </a:prstGeom>
            <a:solidFill>
              <a:srgbClr val="FFFFCC"/>
            </a:solidFill>
            <a:ln w="9525">
              <a:noFill/>
              <a:miter lim="800000"/>
              <a:headEnd/>
              <a:tailEnd/>
            </a:ln>
          </p:spPr>
          <p:txBody>
            <a:bodyPr/>
            <a:lstStyle/>
            <a:p>
              <a:endParaRPr lang="en-US"/>
            </a:p>
          </p:txBody>
        </p:sp>
        <p:sp>
          <p:nvSpPr>
            <p:cNvPr id="15746" name="Rectangle 386"/>
            <p:cNvSpPr>
              <a:spLocks noChangeArrowheads="1"/>
            </p:cNvSpPr>
            <p:nvPr/>
          </p:nvSpPr>
          <p:spPr bwMode="auto">
            <a:xfrm>
              <a:off x="2365" y="3340"/>
              <a:ext cx="55" cy="4"/>
            </a:xfrm>
            <a:prstGeom prst="rect">
              <a:avLst/>
            </a:prstGeom>
            <a:solidFill>
              <a:srgbClr val="FFFFCC"/>
            </a:solidFill>
            <a:ln w="9525">
              <a:noFill/>
              <a:miter lim="800000"/>
              <a:headEnd/>
              <a:tailEnd/>
            </a:ln>
          </p:spPr>
          <p:txBody>
            <a:bodyPr/>
            <a:lstStyle/>
            <a:p>
              <a:endParaRPr lang="en-US"/>
            </a:p>
          </p:txBody>
        </p:sp>
        <p:sp>
          <p:nvSpPr>
            <p:cNvPr id="15747" name="Rectangle 387"/>
            <p:cNvSpPr>
              <a:spLocks noChangeArrowheads="1"/>
            </p:cNvSpPr>
            <p:nvPr/>
          </p:nvSpPr>
          <p:spPr bwMode="auto">
            <a:xfrm>
              <a:off x="2323" y="3340"/>
              <a:ext cx="46" cy="4"/>
            </a:xfrm>
            <a:prstGeom prst="rect">
              <a:avLst/>
            </a:prstGeom>
            <a:solidFill>
              <a:srgbClr val="FFFFCC"/>
            </a:solidFill>
            <a:ln w="9525">
              <a:noFill/>
              <a:miter lim="800000"/>
              <a:headEnd/>
              <a:tailEnd/>
            </a:ln>
          </p:spPr>
          <p:txBody>
            <a:bodyPr/>
            <a:lstStyle/>
            <a:p>
              <a:endParaRPr lang="en-US"/>
            </a:p>
          </p:txBody>
        </p:sp>
        <p:sp>
          <p:nvSpPr>
            <p:cNvPr id="15748" name="Rectangle 388"/>
            <p:cNvSpPr>
              <a:spLocks noChangeArrowheads="1"/>
            </p:cNvSpPr>
            <p:nvPr/>
          </p:nvSpPr>
          <p:spPr bwMode="auto">
            <a:xfrm>
              <a:off x="2285" y="3340"/>
              <a:ext cx="42" cy="4"/>
            </a:xfrm>
            <a:prstGeom prst="rect">
              <a:avLst/>
            </a:prstGeom>
            <a:solidFill>
              <a:srgbClr val="FFFFCC"/>
            </a:solidFill>
            <a:ln w="9525">
              <a:noFill/>
              <a:miter lim="800000"/>
              <a:headEnd/>
              <a:tailEnd/>
            </a:ln>
          </p:spPr>
          <p:txBody>
            <a:bodyPr/>
            <a:lstStyle/>
            <a:p>
              <a:endParaRPr lang="en-US"/>
            </a:p>
          </p:txBody>
        </p:sp>
        <p:sp>
          <p:nvSpPr>
            <p:cNvPr id="15749" name="Rectangle 389"/>
            <p:cNvSpPr>
              <a:spLocks noChangeArrowheads="1"/>
            </p:cNvSpPr>
            <p:nvPr/>
          </p:nvSpPr>
          <p:spPr bwMode="auto">
            <a:xfrm>
              <a:off x="2247" y="3340"/>
              <a:ext cx="42" cy="4"/>
            </a:xfrm>
            <a:prstGeom prst="rect">
              <a:avLst/>
            </a:prstGeom>
            <a:solidFill>
              <a:srgbClr val="FFFFCC"/>
            </a:solidFill>
            <a:ln w="9525">
              <a:noFill/>
              <a:miter lim="800000"/>
              <a:headEnd/>
              <a:tailEnd/>
            </a:ln>
          </p:spPr>
          <p:txBody>
            <a:bodyPr/>
            <a:lstStyle/>
            <a:p>
              <a:endParaRPr lang="en-US"/>
            </a:p>
          </p:txBody>
        </p:sp>
        <p:sp>
          <p:nvSpPr>
            <p:cNvPr id="15750" name="Line 390"/>
            <p:cNvSpPr>
              <a:spLocks noChangeShapeType="1"/>
            </p:cNvSpPr>
            <p:nvPr/>
          </p:nvSpPr>
          <p:spPr bwMode="auto">
            <a:xfrm flipH="1" flipV="1">
              <a:off x="2214" y="3335"/>
              <a:ext cx="33" cy="5"/>
            </a:xfrm>
            <a:prstGeom prst="line">
              <a:avLst/>
            </a:prstGeom>
            <a:noFill/>
            <a:ln w="6350">
              <a:solidFill>
                <a:srgbClr val="000000"/>
              </a:solidFill>
              <a:round/>
              <a:headEnd/>
              <a:tailEnd/>
            </a:ln>
          </p:spPr>
          <p:txBody>
            <a:bodyPr/>
            <a:lstStyle/>
            <a:p>
              <a:endParaRPr lang="en-US"/>
            </a:p>
          </p:txBody>
        </p:sp>
        <p:sp>
          <p:nvSpPr>
            <p:cNvPr id="15751" name="Rectangle 391"/>
            <p:cNvSpPr>
              <a:spLocks noChangeArrowheads="1"/>
            </p:cNvSpPr>
            <p:nvPr/>
          </p:nvSpPr>
          <p:spPr bwMode="auto">
            <a:xfrm>
              <a:off x="2185" y="3335"/>
              <a:ext cx="33" cy="5"/>
            </a:xfrm>
            <a:prstGeom prst="rect">
              <a:avLst/>
            </a:prstGeom>
            <a:solidFill>
              <a:srgbClr val="FFFFCC"/>
            </a:solidFill>
            <a:ln w="9525">
              <a:noFill/>
              <a:miter lim="800000"/>
              <a:headEnd/>
              <a:tailEnd/>
            </a:ln>
          </p:spPr>
          <p:txBody>
            <a:bodyPr/>
            <a:lstStyle/>
            <a:p>
              <a:endParaRPr lang="en-US"/>
            </a:p>
          </p:txBody>
        </p:sp>
        <p:sp>
          <p:nvSpPr>
            <p:cNvPr id="15752" name="Line 392"/>
            <p:cNvSpPr>
              <a:spLocks noChangeShapeType="1"/>
            </p:cNvSpPr>
            <p:nvPr/>
          </p:nvSpPr>
          <p:spPr bwMode="auto">
            <a:xfrm flipH="1" flipV="1">
              <a:off x="2155" y="3331"/>
              <a:ext cx="30" cy="4"/>
            </a:xfrm>
            <a:prstGeom prst="line">
              <a:avLst/>
            </a:prstGeom>
            <a:noFill/>
            <a:ln w="6350">
              <a:solidFill>
                <a:srgbClr val="000000"/>
              </a:solidFill>
              <a:round/>
              <a:headEnd/>
              <a:tailEnd/>
            </a:ln>
          </p:spPr>
          <p:txBody>
            <a:bodyPr/>
            <a:lstStyle/>
            <a:p>
              <a:endParaRPr lang="en-US"/>
            </a:p>
          </p:txBody>
        </p:sp>
        <p:sp>
          <p:nvSpPr>
            <p:cNvPr id="15753" name="Rectangle 393"/>
            <p:cNvSpPr>
              <a:spLocks noChangeArrowheads="1"/>
            </p:cNvSpPr>
            <p:nvPr/>
          </p:nvSpPr>
          <p:spPr bwMode="auto">
            <a:xfrm>
              <a:off x="2130" y="3331"/>
              <a:ext cx="29" cy="4"/>
            </a:xfrm>
            <a:prstGeom prst="rect">
              <a:avLst/>
            </a:prstGeom>
            <a:solidFill>
              <a:srgbClr val="FFFFCC"/>
            </a:solidFill>
            <a:ln w="9525">
              <a:noFill/>
              <a:miter lim="800000"/>
              <a:headEnd/>
              <a:tailEnd/>
            </a:ln>
          </p:spPr>
          <p:txBody>
            <a:bodyPr/>
            <a:lstStyle/>
            <a:p>
              <a:endParaRPr lang="en-US"/>
            </a:p>
          </p:txBody>
        </p:sp>
        <p:sp>
          <p:nvSpPr>
            <p:cNvPr id="15754" name="Line 394"/>
            <p:cNvSpPr>
              <a:spLocks noChangeShapeType="1"/>
            </p:cNvSpPr>
            <p:nvPr/>
          </p:nvSpPr>
          <p:spPr bwMode="auto">
            <a:xfrm flipH="1" flipV="1">
              <a:off x="2109" y="3327"/>
              <a:ext cx="21" cy="4"/>
            </a:xfrm>
            <a:prstGeom prst="line">
              <a:avLst/>
            </a:prstGeom>
            <a:noFill/>
            <a:ln w="6350">
              <a:solidFill>
                <a:srgbClr val="000000"/>
              </a:solidFill>
              <a:round/>
              <a:headEnd/>
              <a:tailEnd/>
            </a:ln>
          </p:spPr>
          <p:txBody>
            <a:bodyPr/>
            <a:lstStyle/>
            <a:p>
              <a:endParaRPr lang="en-US"/>
            </a:p>
          </p:txBody>
        </p:sp>
        <p:sp>
          <p:nvSpPr>
            <p:cNvPr id="15755" name="Line 395"/>
            <p:cNvSpPr>
              <a:spLocks noChangeShapeType="1"/>
            </p:cNvSpPr>
            <p:nvPr/>
          </p:nvSpPr>
          <p:spPr bwMode="auto">
            <a:xfrm flipH="1" flipV="1">
              <a:off x="2088" y="3323"/>
              <a:ext cx="21" cy="4"/>
            </a:xfrm>
            <a:prstGeom prst="line">
              <a:avLst/>
            </a:prstGeom>
            <a:noFill/>
            <a:ln w="6350">
              <a:solidFill>
                <a:srgbClr val="000000"/>
              </a:solidFill>
              <a:round/>
              <a:headEnd/>
              <a:tailEnd/>
            </a:ln>
          </p:spPr>
          <p:txBody>
            <a:bodyPr/>
            <a:lstStyle/>
            <a:p>
              <a:endParaRPr lang="en-US"/>
            </a:p>
          </p:txBody>
        </p:sp>
        <p:sp>
          <p:nvSpPr>
            <p:cNvPr id="15756" name="Line 396"/>
            <p:cNvSpPr>
              <a:spLocks noChangeShapeType="1"/>
            </p:cNvSpPr>
            <p:nvPr/>
          </p:nvSpPr>
          <p:spPr bwMode="auto">
            <a:xfrm flipH="1" flipV="1">
              <a:off x="2071" y="3314"/>
              <a:ext cx="17" cy="9"/>
            </a:xfrm>
            <a:prstGeom prst="line">
              <a:avLst/>
            </a:prstGeom>
            <a:noFill/>
            <a:ln w="6350">
              <a:solidFill>
                <a:srgbClr val="000000"/>
              </a:solidFill>
              <a:round/>
              <a:headEnd/>
              <a:tailEnd/>
            </a:ln>
          </p:spPr>
          <p:txBody>
            <a:bodyPr/>
            <a:lstStyle/>
            <a:p>
              <a:endParaRPr lang="en-US"/>
            </a:p>
          </p:txBody>
        </p:sp>
        <p:sp>
          <p:nvSpPr>
            <p:cNvPr id="15757" name="Line 397"/>
            <p:cNvSpPr>
              <a:spLocks noChangeShapeType="1"/>
            </p:cNvSpPr>
            <p:nvPr/>
          </p:nvSpPr>
          <p:spPr bwMode="auto">
            <a:xfrm flipH="1" flipV="1">
              <a:off x="2054" y="3310"/>
              <a:ext cx="17" cy="4"/>
            </a:xfrm>
            <a:prstGeom prst="line">
              <a:avLst/>
            </a:prstGeom>
            <a:noFill/>
            <a:ln w="6350">
              <a:solidFill>
                <a:srgbClr val="000000"/>
              </a:solidFill>
              <a:round/>
              <a:headEnd/>
              <a:tailEnd/>
            </a:ln>
          </p:spPr>
          <p:txBody>
            <a:bodyPr/>
            <a:lstStyle/>
            <a:p>
              <a:endParaRPr lang="en-US"/>
            </a:p>
          </p:txBody>
        </p:sp>
        <p:sp>
          <p:nvSpPr>
            <p:cNvPr id="15758" name="Line 398"/>
            <p:cNvSpPr>
              <a:spLocks noChangeShapeType="1"/>
            </p:cNvSpPr>
            <p:nvPr/>
          </p:nvSpPr>
          <p:spPr bwMode="auto">
            <a:xfrm flipH="1" flipV="1">
              <a:off x="2038" y="3302"/>
              <a:ext cx="16" cy="8"/>
            </a:xfrm>
            <a:prstGeom prst="line">
              <a:avLst/>
            </a:prstGeom>
            <a:noFill/>
            <a:ln w="6350">
              <a:solidFill>
                <a:srgbClr val="000000"/>
              </a:solidFill>
              <a:round/>
              <a:headEnd/>
              <a:tailEnd/>
            </a:ln>
          </p:spPr>
          <p:txBody>
            <a:bodyPr/>
            <a:lstStyle/>
            <a:p>
              <a:endParaRPr lang="en-US"/>
            </a:p>
          </p:txBody>
        </p:sp>
        <p:sp>
          <p:nvSpPr>
            <p:cNvPr id="15759" name="Line 399"/>
            <p:cNvSpPr>
              <a:spLocks noChangeShapeType="1"/>
            </p:cNvSpPr>
            <p:nvPr/>
          </p:nvSpPr>
          <p:spPr bwMode="auto">
            <a:xfrm flipH="1" flipV="1">
              <a:off x="2029" y="3298"/>
              <a:ext cx="9" cy="4"/>
            </a:xfrm>
            <a:prstGeom prst="line">
              <a:avLst/>
            </a:prstGeom>
            <a:noFill/>
            <a:ln w="6350">
              <a:solidFill>
                <a:srgbClr val="000000"/>
              </a:solidFill>
              <a:round/>
              <a:headEnd/>
              <a:tailEnd/>
            </a:ln>
          </p:spPr>
          <p:txBody>
            <a:bodyPr/>
            <a:lstStyle/>
            <a:p>
              <a:endParaRPr lang="en-US"/>
            </a:p>
          </p:txBody>
        </p:sp>
        <p:sp>
          <p:nvSpPr>
            <p:cNvPr id="15760" name="Line 400"/>
            <p:cNvSpPr>
              <a:spLocks noChangeShapeType="1"/>
            </p:cNvSpPr>
            <p:nvPr/>
          </p:nvSpPr>
          <p:spPr bwMode="auto">
            <a:xfrm flipH="1" flipV="1">
              <a:off x="2017" y="3289"/>
              <a:ext cx="12" cy="9"/>
            </a:xfrm>
            <a:prstGeom prst="line">
              <a:avLst/>
            </a:prstGeom>
            <a:noFill/>
            <a:ln w="6350">
              <a:solidFill>
                <a:srgbClr val="000000"/>
              </a:solidFill>
              <a:round/>
              <a:headEnd/>
              <a:tailEnd/>
            </a:ln>
          </p:spPr>
          <p:txBody>
            <a:bodyPr/>
            <a:lstStyle/>
            <a:p>
              <a:endParaRPr lang="en-US"/>
            </a:p>
          </p:txBody>
        </p:sp>
        <p:sp>
          <p:nvSpPr>
            <p:cNvPr id="15761" name="Line 401"/>
            <p:cNvSpPr>
              <a:spLocks noChangeShapeType="1"/>
            </p:cNvSpPr>
            <p:nvPr/>
          </p:nvSpPr>
          <p:spPr bwMode="auto">
            <a:xfrm flipH="1" flipV="1">
              <a:off x="2008" y="3277"/>
              <a:ext cx="9" cy="12"/>
            </a:xfrm>
            <a:prstGeom prst="line">
              <a:avLst/>
            </a:prstGeom>
            <a:noFill/>
            <a:ln w="6350">
              <a:solidFill>
                <a:srgbClr val="000000"/>
              </a:solidFill>
              <a:round/>
              <a:headEnd/>
              <a:tailEnd/>
            </a:ln>
          </p:spPr>
          <p:txBody>
            <a:bodyPr/>
            <a:lstStyle/>
            <a:p>
              <a:endParaRPr lang="en-US"/>
            </a:p>
          </p:txBody>
        </p:sp>
        <p:sp>
          <p:nvSpPr>
            <p:cNvPr id="15762" name="Line 402"/>
            <p:cNvSpPr>
              <a:spLocks noChangeShapeType="1"/>
            </p:cNvSpPr>
            <p:nvPr/>
          </p:nvSpPr>
          <p:spPr bwMode="auto">
            <a:xfrm flipH="1" flipV="1">
              <a:off x="2000" y="3268"/>
              <a:ext cx="8" cy="9"/>
            </a:xfrm>
            <a:prstGeom prst="line">
              <a:avLst/>
            </a:prstGeom>
            <a:noFill/>
            <a:ln w="6350">
              <a:solidFill>
                <a:srgbClr val="000000"/>
              </a:solidFill>
              <a:round/>
              <a:headEnd/>
              <a:tailEnd/>
            </a:ln>
          </p:spPr>
          <p:txBody>
            <a:bodyPr/>
            <a:lstStyle/>
            <a:p>
              <a:endParaRPr lang="en-US"/>
            </a:p>
          </p:txBody>
        </p:sp>
        <p:sp>
          <p:nvSpPr>
            <p:cNvPr id="15763" name="Line 403"/>
            <p:cNvSpPr>
              <a:spLocks noChangeShapeType="1"/>
            </p:cNvSpPr>
            <p:nvPr/>
          </p:nvSpPr>
          <p:spPr bwMode="auto">
            <a:xfrm flipH="1" flipV="1">
              <a:off x="1996" y="3256"/>
              <a:ext cx="4" cy="12"/>
            </a:xfrm>
            <a:prstGeom prst="line">
              <a:avLst/>
            </a:prstGeom>
            <a:noFill/>
            <a:ln w="6350">
              <a:solidFill>
                <a:srgbClr val="000000"/>
              </a:solidFill>
              <a:round/>
              <a:headEnd/>
              <a:tailEnd/>
            </a:ln>
          </p:spPr>
          <p:txBody>
            <a:bodyPr/>
            <a:lstStyle/>
            <a:p>
              <a:endParaRPr lang="en-US"/>
            </a:p>
          </p:txBody>
        </p:sp>
        <p:sp>
          <p:nvSpPr>
            <p:cNvPr id="15764" name="Line 404"/>
            <p:cNvSpPr>
              <a:spLocks noChangeShapeType="1"/>
            </p:cNvSpPr>
            <p:nvPr/>
          </p:nvSpPr>
          <p:spPr bwMode="auto">
            <a:xfrm flipH="1" flipV="1">
              <a:off x="1992" y="3243"/>
              <a:ext cx="4" cy="13"/>
            </a:xfrm>
            <a:prstGeom prst="line">
              <a:avLst/>
            </a:prstGeom>
            <a:noFill/>
            <a:ln w="6350">
              <a:solidFill>
                <a:srgbClr val="000000"/>
              </a:solidFill>
              <a:round/>
              <a:headEnd/>
              <a:tailEnd/>
            </a:ln>
          </p:spPr>
          <p:txBody>
            <a:bodyPr/>
            <a:lstStyle/>
            <a:p>
              <a:endParaRPr lang="en-US"/>
            </a:p>
          </p:txBody>
        </p:sp>
        <p:sp>
          <p:nvSpPr>
            <p:cNvPr id="15765" name="Line 405"/>
            <p:cNvSpPr>
              <a:spLocks noChangeShapeType="1"/>
            </p:cNvSpPr>
            <p:nvPr/>
          </p:nvSpPr>
          <p:spPr bwMode="auto">
            <a:xfrm flipH="1" flipV="1">
              <a:off x="1987" y="3226"/>
              <a:ext cx="5" cy="17"/>
            </a:xfrm>
            <a:prstGeom prst="line">
              <a:avLst/>
            </a:prstGeom>
            <a:noFill/>
            <a:ln w="6350">
              <a:solidFill>
                <a:srgbClr val="000000"/>
              </a:solidFill>
              <a:round/>
              <a:headEnd/>
              <a:tailEnd/>
            </a:ln>
          </p:spPr>
          <p:txBody>
            <a:bodyPr/>
            <a:lstStyle/>
            <a:p>
              <a:endParaRPr lang="en-US"/>
            </a:p>
          </p:txBody>
        </p:sp>
        <p:sp>
          <p:nvSpPr>
            <p:cNvPr id="15766" name="Line 406"/>
            <p:cNvSpPr>
              <a:spLocks noChangeShapeType="1"/>
            </p:cNvSpPr>
            <p:nvPr/>
          </p:nvSpPr>
          <p:spPr bwMode="auto">
            <a:xfrm flipH="1" flipV="1">
              <a:off x="1983" y="3214"/>
              <a:ext cx="4" cy="12"/>
            </a:xfrm>
            <a:prstGeom prst="line">
              <a:avLst/>
            </a:prstGeom>
            <a:noFill/>
            <a:ln w="6350">
              <a:solidFill>
                <a:srgbClr val="000000"/>
              </a:solidFill>
              <a:round/>
              <a:headEnd/>
              <a:tailEnd/>
            </a:ln>
          </p:spPr>
          <p:txBody>
            <a:bodyPr/>
            <a:lstStyle/>
            <a:p>
              <a:endParaRPr lang="en-US"/>
            </a:p>
          </p:txBody>
        </p:sp>
        <p:sp>
          <p:nvSpPr>
            <p:cNvPr id="15767" name="Rectangle 407"/>
            <p:cNvSpPr>
              <a:spLocks noChangeArrowheads="1"/>
            </p:cNvSpPr>
            <p:nvPr/>
          </p:nvSpPr>
          <p:spPr bwMode="auto">
            <a:xfrm>
              <a:off x="1983" y="3197"/>
              <a:ext cx="4" cy="21"/>
            </a:xfrm>
            <a:prstGeom prst="rect">
              <a:avLst/>
            </a:prstGeom>
            <a:solidFill>
              <a:srgbClr val="FFFFCC"/>
            </a:solidFill>
            <a:ln w="9525">
              <a:noFill/>
              <a:miter lim="800000"/>
              <a:headEnd/>
              <a:tailEnd/>
            </a:ln>
          </p:spPr>
          <p:txBody>
            <a:bodyPr/>
            <a:lstStyle/>
            <a:p>
              <a:endParaRPr lang="en-US"/>
            </a:p>
          </p:txBody>
        </p:sp>
        <p:sp>
          <p:nvSpPr>
            <p:cNvPr id="15768" name="Line 408"/>
            <p:cNvSpPr>
              <a:spLocks noChangeShapeType="1"/>
            </p:cNvSpPr>
            <p:nvPr/>
          </p:nvSpPr>
          <p:spPr bwMode="auto">
            <a:xfrm flipH="1" flipV="1">
              <a:off x="1979" y="3176"/>
              <a:ext cx="4" cy="21"/>
            </a:xfrm>
            <a:prstGeom prst="line">
              <a:avLst/>
            </a:prstGeom>
            <a:noFill/>
            <a:ln w="6350">
              <a:solidFill>
                <a:srgbClr val="000000"/>
              </a:solidFill>
              <a:round/>
              <a:headEnd/>
              <a:tailEnd/>
            </a:ln>
          </p:spPr>
          <p:txBody>
            <a:bodyPr/>
            <a:lstStyle/>
            <a:p>
              <a:endParaRPr lang="en-US"/>
            </a:p>
          </p:txBody>
        </p:sp>
        <p:sp>
          <p:nvSpPr>
            <p:cNvPr id="15769" name="Rectangle 409"/>
            <p:cNvSpPr>
              <a:spLocks noChangeArrowheads="1"/>
            </p:cNvSpPr>
            <p:nvPr/>
          </p:nvSpPr>
          <p:spPr bwMode="auto">
            <a:xfrm>
              <a:off x="1979" y="3147"/>
              <a:ext cx="4" cy="33"/>
            </a:xfrm>
            <a:prstGeom prst="rect">
              <a:avLst/>
            </a:prstGeom>
            <a:solidFill>
              <a:srgbClr val="FFFFCC"/>
            </a:solidFill>
            <a:ln w="9525">
              <a:noFill/>
              <a:miter lim="800000"/>
              <a:headEnd/>
              <a:tailEnd/>
            </a:ln>
          </p:spPr>
          <p:txBody>
            <a:bodyPr/>
            <a:lstStyle/>
            <a:p>
              <a:endParaRPr lang="en-US"/>
            </a:p>
          </p:txBody>
        </p:sp>
        <p:sp>
          <p:nvSpPr>
            <p:cNvPr id="15770" name="Freeform 410"/>
            <p:cNvSpPr>
              <a:spLocks/>
            </p:cNvSpPr>
            <p:nvPr/>
          </p:nvSpPr>
          <p:spPr bwMode="auto">
            <a:xfrm>
              <a:off x="1966" y="3092"/>
              <a:ext cx="26" cy="59"/>
            </a:xfrm>
            <a:custGeom>
              <a:avLst/>
              <a:gdLst/>
              <a:ahLst/>
              <a:cxnLst>
                <a:cxn ang="0">
                  <a:pos x="13" y="0"/>
                </a:cxn>
                <a:cxn ang="0">
                  <a:pos x="0" y="59"/>
                </a:cxn>
                <a:cxn ang="0">
                  <a:pos x="13" y="59"/>
                </a:cxn>
                <a:cxn ang="0">
                  <a:pos x="26" y="59"/>
                </a:cxn>
                <a:cxn ang="0">
                  <a:pos x="13" y="0"/>
                </a:cxn>
              </a:cxnLst>
              <a:rect l="0" t="0" r="r" b="b"/>
              <a:pathLst>
                <a:path w="26" h="59">
                  <a:moveTo>
                    <a:pt x="13" y="0"/>
                  </a:moveTo>
                  <a:lnTo>
                    <a:pt x="0" y="59"/>
                  </a:lnTo>
                  <a:lnTo>
                    <a:pt x="13" y="59"/>
                  </a:lnTo>
                  <a:lnTo>
                    <a:pt x="26" y="59"/>
                  </a:lnTo>
                  <a:lnTo>
                    <a:pt x="13" y="0"/>
                  </a:lnTo>
                </a:path>
              </a:pathLst>
            </a:custGeom>
            <a:solidFill>
              <a:srgbClr val="FFFFCC"/>
            </a:solidFill>
            <a:ln w="6350">
              <a:solidFill>
                <a:srgbClr val="000000"/>
              </a:solidFill>
              <a:prstDash val="solid"/>
              <a:round/>
              <a:headEnd/>
              <a:tailEnd/>
            </a:ln>
          </p:spPr>
          <p:txBody>
            <a:bodyPr/>
            <a:lstStyle/>
            <a:p>
              <a:endParaRPr lang="en-US"/>
            </a:p>
          </p:txBody>
        </p:sp>
        <p:sp>
          <p:nvSpPr>
            <p:cNvPr id="15771" name="Freeform 411"/>
            <p:cNvSpPr>
              <a:spLocks/>
            </p:cNvSpPr>
            <p:nvPr/>
          </p:nvSpPr>
          <p:spPr bwMode="auto">
            <a:xfrm>
              <a:off x="1966" y="3092"/>
              <a:ext cx="26" cy="59"/>
            </a:xfrm>
            <a:custGeom>
              <a:avLst/>
              <a:gdLst/>
              <a:ahLst/>
              <a:cxnLst>
                <a:cxn ang="0">
                  <a:pos x="13" y="0"/>
                </a:cxn>
                <a:cxn ang="0">
                  <a:pos x="0" y="59"/>
                </a:cxn>
                <a:cxn ang="0">
                  <a:pos x="13" y="59"/>
                </a:cxn>
                <a:cxn ang="0">
                  <a:pos x="26" y="59"/>
                </a:cxn>
                <a:cxn ang="0">
                  <a:pos x="13" y="0"/>
                </a:cxn>
              </a:cxnLst>
              <a:rect l="0" t="0" r="r" b="b"/>
              <a:pathLst>
                <a:path w="26" h="59">
                  <a:moveTo>
                    <a:pt x="13" y="0"/>
                  </a:moveTo>
                  <a:lnTo>
                    <a:pt x="0" y="59"/>
                  </a:lnTo>
                  <a:lnTo>
                    <a:pt x="13" y="59"/>
                  </a:lnTo>
                  <a:lnTo>
                    <a:pt x="26" y="59"/>
                  </a:lnTo>
                  <a:lnTo>
                    <a:pt x="13" y="0"/>
                  </a:lnTo>
                  <a:close/>
                </a:path>
              </a:pathLst>
            </a:custGeom>
            <a:solidFill>
              <a:srgbClr val="FFFFCC"/>
            </a:solidFill>
            <a:ln w="9525">
              <a:noFill/>
              <a:round/>
              <a:headEnd/>
              <a:tailEnd/>
            </a:ln>
          </p:spPr>
          <p:txBody>
            <a:bodyPr/>
            <a:lstStyle/>
            <a:p>
              <a:endParaRPr lang="en-US"/>
            </a:p>
          </p:txBody>
        </p:sp>
        <p:sp>
          <p:nvSpPr>
            <p:cNvPr id="15772" name="Rectangle 412"/>
            <p:cNvSpPr>
              <a:spLocks noChangeArrowheads="1"/>
            </p:cNvSpPr>
            <p:nvPr/>
          </p:nvSpPr>
          <p:spPr bwMode="auto">
            <a:xfrm>
              <a:off x="1987" y="1811"/>
              <a:ext cx="5" cy="25"/>
            </a:xfrm>
            <a:prstGeom prst="rect">
              <a:avLst/>
            </a:prstGeom>
            <a:solidFill>
              <a:srgbClr val="FFFFCC"/>
            </a:solidFill>
            <a:ln w="9525">
              <a:noFill/>
              <a:miter lim="800000"/>
              <a:headEnd/>
              <a:tailEnd/>
            </a:ln>
          </p:spPr>
          <p:txBody>
            <a:bodyPr/>
            <a:lstStyle/>
            <a:p>
              <a:endParaRPr lang="en-US"/>
            </a:p>
          </p:txBody>
        </p:sp>
        <p:sp>
          <p:nvSpPr>
            <p:cNvPr id="15773" name="Rectangle 413"/>
            <p:cNvSpPr>
              <a:spLocks noChangeArrowheads="1"/>
            </p:cNvSpPr>
            <p:nvPr/>
          </p:nvSpPr>
          <p:spPr bwMode="auto">
            <a:xfrm>
              <a:off x="1987" y="1794"/>
              <a:ext cx="5" cy="21"/>
            </a:xfrm>
            <a:prstGeom prst="rect">
              <a:avLst/>
            </a:prstGeom>
            <a:solidFill>
              <a:srgbClr val="FFFFCC"/>
            </a:solidFill>
            <a:ln w="9525">
              <a:noFill/>
              <a:miter lim="800000"/>
              <a:headEnd/>
              <a:tailEnd/>
            </a:ln>
          </p:spPr>
          <p:txBody>
            <a:bodyPr/>
            <a:lstStyle/>
            <a:p>
              <a:endParaRPr lang="en-US"/>
            </a:p>
          </p:txBody>
        </p:sp>
        <p:sp>
          <p:nvSpPr>
            <p:cNvPr id="15774" name="Rectangle 414"/>
            <p:cNvSpPr>
              <a:spLocks noChangeArrowheads="1"/>
            </p:cNvSpPr>
            <p:nvPr/>
          </p:nvSpPr>
          <p:spPr bwMode="auto">
            <a:xfrm>
              <a:off x="1987" y="1782"/>
              <a:ext cx="5" cy="16"/>
            </a:xfrm>
            <a:prstGeom prst="rect">
              <a:avLst/>
            </a:prstGeom>
            <a:solidFill>
              <a:srgbClr val="FFFFCC"/>
            </a:solidFill>
            <a:ln w="9525">
              <a:noFill/>
              <a:miter lim="800000"/>
              <a:headEnd/>
              <a:tailEnd/>
            </a:ln>
          </p:spPr>
          <p:txBody>
            <a:bodyPr/>
            <a:lstStyle/>
            <a:p>
              <a:endParaRPr lang="en-US"/>
            </a:p>
          </p:txBody>
        </p:sp>
        <p:sp>
          <p:nvSpPr>
            <p:cNvPr id="15775" name="Rectangle 415"/>
            <p:cNvSpPr>
              <a:spLocks noChangeArrowheads="1"/>
            </p:cNvSpPr>
            <p:nvPr/>
          </p:nvSpPr>
          <p:spPr bwMode="auto">
            <a:xfrm>
              <a:off x="1987" y="1765"/>
              <a:ext cx="5" cy="21"/>
            </a:xfrm>
            <a:prstGeom prst="rect">
              <a:avLst/>
            </a:prstGeom>
            <a:solidFill>
              <a:srgbClr val="FFFFCC"/>
            </a:solidFill>
            <a:ln w="9525">
              <a:noFill/>
              <a:miter lim="800000"/>
              <a:headEnd/>
              <a:tailEnd/>
            </a:ln>
          </p:spPr>
          <p:txBody>
            <a:bodyPr/>
            <a:lstStyle/>
            <a:p>
              <a:endParaRPr lang="en-US"/>
            </a:p>
          </p:txBody>
        </p:sp>
        <p:sp>
          <p:nvSpPr>
            <p:cNvPr id="15776" name="Line 416"/>
            <p:cNvSpPr>
              <a:spLocks noChangeShapeType="1"/>
            </p:cNvSpPr>
            <p:nvPr/>
          </p:nvSpPr>
          <p:spPr bwMode="auto">
            <a:xfrm flipV="1">
              <a:off x="1987" y="1752"/>
              <a:ext cx="5" cy="13"/>
            </a:xfrm>
            <a:prstGeom prst="line">
              <a:avLst/>
            </a:prstGeom>
            <a:noFill/>
            <a:ln w="6350">
              <a:solidFill>
                <a:srgbClr val="000000"/>
              </a:solidFill>
              <a:round/>
              <a:headEnd/>
              <a:tailEnd/>
            </a:ln>
          </p:spPr>
          <p:txBody>
            <a:bodyPr/>
            <a:lstStyle/>
            <a:p>
              <a:endParaRPr lang="en-US"/>
            </a:p>
          </p:txBody>
        </p:sp>
        <p:sp>
          <p:nvSpPr>
            <p:cNvPr id="15777" name="Rectangle 417"/>
            <p:cNvSpPr>
              <a:spLocks noChangeArrowheads="1"/>
            </p:cNvSpPr>
            <p:nvPr/>
          </p:nvSpPr>
          <p:spPr bwMode="auto">
            <a:xfrm>
              <a:off x="1992" y="1744"/>
              <a:ext cx="4" cy="12"/>
            </a:xfrm>
            <a:prstGeom prst="rect">
              <a:avLst/>
            </a:prstGeom>
            <a:solidFill>
              <a:srgbClr val="FFFFCC"/>
            </a:solidFill>
            <a:ln w="9525">
              <a:noFill/>
              <a:miter lim="800000"/>
              <a:headEnd/>
              <a:tailEnd/>
            </a:ln>
          </p:spPr>
          <p:txBody>
            <a:bodyPr/>
            <a:lstStyle/>
            <a:p>
              <a:endParaRPr lang="en-US"/>
            </a:p>
          </p:txBody>
        </p:sp>
        <p:sp>
          <p:nvSpPr>
            <p:cNvPr id="15778" name="Line 418"/>
            <p:cNvSpPr>
              <a:spLocks noChangeShapeType="1"/>
            </p:cNvSpPr>
            <p:nvPr/>
          </p:nvSpPr>
          <p:spPr bwMode="auto">
            <a:xfrm flipV="1">
              <a:off x="1992" y="1731"/>
              <a:ext cx="4" cy="13"/>
            </a:xfrm>
            <a:prstGeom prst="line">
              <a:avLst/>
            </a:prstGeom>
            <a:noFill/>
            <a:ln w="6350">
              <a:solidFill>
                <a:srgbClr val="000000"/>
              </a:solidFill>
              <a:round/>
              <a:headEnd/>
              <a:tailEnd/>
            </a:ln>
          </p:spPr>
          <p:txBody>
            <a:bodyPr/>
            <a:lstStyle/>
            <a:p>
              <a:endParaRPr lang="en-US"/>
            </a:p>
          </p:txBody>
        </p:sp>
        <p:sp>
          <p:nvSpPr>
            <p:cNvPr id="15779" name="Line 419"/>
            <p:cNvSpPr>
              <a:spLocks noChangeShapeType="1"/>
            </p:cNvSpPr>
            <p:nvPr/>
          </p:nvSpPr>
          <p:spPr bwMode="auto">
            <a:xfrm flipV="1">
              <a:off x="1996" y="1719"/>
              <a:ext cx="4" cy="12"/>
            </a:xfrm>
            <a:prstGeom prst="line">
              <a:avLst/>
            </a:prstGeom>
            <a:noFill/>
            <a:ln w="6350">
              <a:solidFill>
                <a:srgbClr val="000000"/>
              </a:solidFill>
              <a:round/>
              <a:headEnd/>
              <a:tailEnd/>
            </a:ln>
          </p:spPr>
          <p:txBody>
            <a:bodyPr/>
            <a:lstStyle/>
            <a:p>
              <a:endParaRPr lang="en-US"/>
            </a:p>
          </p:txBody>
        </p:sp>
        <p:sp>
          <p:nvSpPr>
            <p:cNvPr id="15780" name="Line 420"/>
            <p:cNvSpPr>
              <a:spLocks noChangeShapeType="1"/>
            </p:cNvSpPr>
            <p:nvPr/>
          </p:nvSpPr>
          <p:spPr bwMode="auto">
            <a:xfrm flipV="1">
              <a:off x="2000" y="1710"/>
              <a:ext cx="4" cy="9"/>
            </a:xfrm>
            <a:prstGeom prst="line">
              <a:avLst/>
            </a:prstGeom>
            <a:noFill/>
            <a:ln w="6350">
              <a:solidFill>
                <a:srgbClr val="000000"/>
              </a:solidFill>
              <a:round/>
              <a:headEnd/>
              <a:tailEnd/>
            </a:ln>
          </p:spPr>
          <p:txBody>
            <a:bodyPr/>
            <a:lstStyle/>
            <a:p>
              <a:endParaRPr lang="en-US"/>
            </a:p>
          </p:txBody>
        </p:sp>
        <p:sp>
          <p:nvSpPr>
            <p:cNvPr id="15781" name="Line 421"/>
            <p:cNvSpPr>
              <a:spLocks noChangeShapeType="1"/>
            </p:cNvSpPr>
            <p:nvPr/>
          </p:nvSpPr>
          <p:spPr bwMode="auto">
            <a:xfrm flipV="1">
              <a:off x="2004" y="1702"/>
              <a:ext cx="4" cy="8"/>
            </a:xfrm>
            <a:prstGeom prst="line">
              <a:avLst/>
            </a:prstGeom>
            <a:noFill/>
            <a:ln w="6350">
              <a:solidFill>
                <a:srgbClr val="000000"/>
              </a:solidFill>
              <a:round/>
              <a:headEnd/>
              <a:tailEnd/>
            </a:ln>
          </p:spPr>
          <p:txBody>
            <a:bodyPr/>
            <a:lstStyle/>
            <a:p>
              <a:endParaRPr lang="en-US"/>
            </a:p>
          </p:txBody>
        </p:sp>
        <p:sp>
          <p:nvSpPr>
            <p:cNvPr id="15782" name="Line 422"/>
            <p:cNvSpPr>
              <a:spLocks noChangeShapeType="1"/>
            </p:cNvSpPr>
            <p:nvPr/>
          </p:nvSpPr>
          <p:spPr bwMode="auto">
            <a:xfrm flipV="1">
              <a:off x="2008" y="1694"/>
              <a:ext cx="9" cy="8"/>
            </a:xfrm>
            <a:prstGeom prst="line">
              <a:avLst/>
            </a:prstGeom>
            <a:noFill/>
            <a:ln w="6350">
              <a:solidFill>
                <a:srgbClr val="000000"/>
              </a:solidFill>
              <a:round/>
              <a:headEnd/>
              <a:tailEnd/>
            </a:ln>
          </p:spPr>
          <p:txBody>
            <a:bodyPr/>
            <a:lstStyle/>
            <a:p>
              <a:endParaRPr lang="en-US"/>
            </a:p>
          </p:txBody>
        </p:sp>
        <p:sp>
          <p:nvSpPr>
            <p:cNvPr id="15783" name="Line 423"/>
            <p:cNvSpPr>
              <a:spLocks noChangeShapeType="1"/>
            </p:cNvSpPr>
            <p:nvPr/>
          </p:nvSpPr>
          <p:spPr bwMode="auto">
            <a:xfrm flipV="1">
              <a:off x="2017" y="1689"/>
              <a:ext cx="8" cy="5"/>
            </a:xfrm>
            <a:prstGeom prst="line">
              <a:avLst/>
            </a:prstGeom>
            <a:noFill/>
            <a:ln w="6350">
              <a:solidFill>
                <a:srgbClr val="000000"/>
              </a:solidFill>
              <a:round/>
              <a:headEnd/>
              <a:tailEnd/>
            </a:ln>
          </p:spPr>
          <p:txBody>
            <a:bodyPr/>
            <a:lstStyle/>
            <a:p>
              <a:endParaRPr lang="en-US"/>
            </a:p>
          </p:txBody>
        </p:sp>
        <p:sp>
          <p:nvSpPr>
            <p:cNvPr id="15784" name="Line 424"/>
            <p:cNvSpPr>
              <a:spLocks noChangeShapeType="1"/>
            </p:cNvSpPr>
            <p:nvPr/>
          </p:nvSpPr>
          <p:spPr bwMode="auto">
            <a:xfrm flipV="1">
              <a:off x="2025" y="1681"/>
              <a:ext cx="8" cy="8"/>
            </a:xfrm>
            <a:prstGeom prst="line">
              <a:avLst/>
            </a:prstGeom>
            <a:noFill/>
            <a:ln w="6350">
              <a:solidFill>
                <a:srgbClr val="000000"/>
              </a:solidFill>
              <a:round/>
              <a:headEnd/>
              <a:tailEnd/>
            </a:ln>
          </p:spPr>
          <p:txBody>
            <a:bodyPr/>
            <a:lstStyle/>
            <a:p>
              <a:endParaRPr lang="en-US"/>
            </a:p>
          </p:txBody>
        </p:sp>
        <p:sp>
          <p:nvSpPr>
            <p:cNvPr id="15785" name="Line 425"/>
            <p:cNvSpPr>
              <a:spLocks noChangeShapeType="1"/>
            </p:cNvSpPr>
            <p:nvPr/>
          </p:nvSpPr>
          <p:spPr bwMode="auto">
            <a:xfrm flipV="1">
              <a:off x="2033" y="1677"/>
              <a:ext cx="13" cy="4"/>
            </a:xfrm>
            <a:prstGeom prst="line">
              <a:avLst/>
            </a:prstGeom>
            <a:noFill/>
            <a:ln w="6350">
              <a:solidFill>
                <a:srgbClr val="000000"/>
              </a:solidFill>
              <a:round/>
              <a:headEnd/>
              <a:tailEnd/>
            </a:ln>
          </p:spPr>
          <p:txBody>
            <a:bodyPr/>
            <a:lstStyle/>
            <a:p>
              <a:endParaRPr lang="en-US"/>
            </a:p>
          </p:txBody>
        </p:sp>
        <p:sp>
          <p:nvSpPr>
            <p:cNvPr id="15786" name="Line 426"/>
            <p:cNvSpPr>
              <a:spLocks noChangeShapeType="1"/>
            </p:cNvSpPr>
            <p:nvPr/>
          </p:nvSpPr>
          <p:spPr bwMode="auto">
            <a:xfrm flipV="1">
              <a:off x="2046" y="1673"/>
              <a:ext cx="13" cy="4"/>
            </a:xfrm>
            <a:prstGeom prst="line">
              <a:avLst/>
            </a:prstGeom>
            <a:noFill/>
            <a:ln w="6350">
              <a:solidFill>
                <a:srgbClr val="000000"/>
              </a:solidFill>
              <a:round/>
              <a:headEnd/>
              <a:tailEnd/>
            </a:ln>
          </p:spPr>
          <p:txBody>
            <a:bodyPr/>
            <a:lstStyle/>
            <a:p>
              <a:endParaRPr lang="en-US"/>
            </a:p>
          </p:txBody>
        </p:sp>
        <p:sp>
          <p:nvSpPr>
            <p:cNvPr id="15787" name="Line 427"/>
            <p:cNvSpPr>
              <a:spLocks noChangeShapeType="1"/>
            </p:cNvSpPr>
            <p:nvPr/>
          </p:nvSpPr>
          <p:spPr bwMode="auto">
            <a:xfrm flipV="1">
              <a:off x="2059" y="1668"/>
              <a:ext cx="16" cy="5"/>
            </a:xfrm>
            <a:prstGeom prst="line">
              <a:avLst/>
            </a:prstGeom>
            <a:noFill/>
            <a:ln w="6350">
              <a:solidFill>
                <a:srgbClr val="000000"/>
              </a:solidFill>
              <a:round/>
              <a:headEnd/>
              <a:tailEnd/>
            </a:ln>
          </p:spPr>
          <p:txBody>
            <a:bodyPr/>
            <a:lstStyle/>
            <a:p>
              <a:endParaRPr lang="en-US"/>
            </a:p>
          </p:txBody>
        </p:sp>
        <p:sp>
          <p:nvSpPr>
            <p:cNvPr id="15788" name="Line 428"/>
            <p:cNvSpPr>
              <a:spLocks noChangeShapeType="1"/>
            </p:cNvSpPr>
            <p:nvPr/>
          </p:nvSpPr>
          <p:spPr bwMode="auto">
            <a:xfrm flipV="1">
              <a:off x="2075" y="1664"/>
              <a:ext cx="17" cy="4"/>
            </a:xfrm>
            <a:prstGeom prst="line">
              <a:avLst/>
            </a:prstGeom>
            <a:noFill/>
            <a:ln w="6350">
              <a:solidFill>
                <a:srgbClr val="000000"/>
              </a:solidFill>
              <a:round/>
              <a:headEnd/>
              <a:tailEnd/>
            </a:ln>
          </p:spPr>
          <p:txBody>
            <a:bodyPr/>
            <a:lstStyle/>
            <a:p>
              <a:endParaRPr lang="en-US"/>
            </a:p>
          </p:txBody>
        </p:sp>
        <p:sp>
          <p:nvSpPr>
            <p:cNvPr id="15789" name="Line 429"/>
            <p:cNvSpPr>
              <a:spLocks noChangeShapeType="1"/>
            </p:cNvSpPr>
            <p:nvPr/>
          </p:nvSpPr>
          <p:spPr bwMode="auto">
            <a:xfrm flipV="1">
              <a:off x="2092" y="1660"/>
              <a:ext cx="17" cy="4"/>
            </a:xfrm>
            <a:prstGeom prst="line">
              <a:avLst/>
            </a:prstGeom>
            <a:noFill/>
            <a:ln w="6350">
              <a:solidFill>
                <a:srgbClr val="000000"/>
              </a:solidFill>
              <a:round/>
              <a:headEnd/>
              <a:tailEnd/>
            </a:ln>
          </p:spPr>
          <p:txBody>
            <a:bodyPr/>
            <a:lstStyle/>
            <a:p>
              <a:endParaRPr lang="en-US"/>
            </a:p>
          </p:txBody>
        </p:sp>
        <p:sp>
          <p:nvSpPr>
            <p:cNvPr id="15790" name="Rectangle 430"/>
            <p:cNvSpPr>
              <a:spLocks noChangeArrowheads="1"/>
            </p:cNvSpPr>
            <p:nvPr/>
          </p:nvSpPr>
          <p:spPr bwMode="auto">
            <a:xfrm>
              <a:off x="2109" y="1660"/>
              <a:ext cx="29" cy="4"/>
            </a:xfrm>
            <a:prstGeom prst="rect">
              <a:avLst/>
            </a:prstGeom>
            <a:solidFill>
              <a:srgbClr val="FFFFCC"/>
            </a:solidFill>
            <a:ln w="9525">
              <a:noFill/>
              <a:miter lim="800000"/>
              <a:headEnd/>
              <a:tailEnd/>
            </a:ln>
          </p:spPr>
          <p:txBody>
            <a:bodyPr/>
            <a:lstStyle/>
            <a:p>
              <a:endParaRPr lang="en-US"/>
            </a:p>
          </p:txBody>
        </p:sp>
        <p:sp>
          <p:nvSpPr>
            <p:cNvPr id="15791" name="Line 431"/>
            <p:cNvSpPr>
              <a:spLocks noChangeShapeType="1"/>
            </p:cNvSpPr>
            <p:nvPr/>
          </p:nvSpPr>
          <p:spPr bwMode="auto">
            <a:xfrm flipV="1">
              <a:off x="2134" y="1656"/>
              <a:ext cx="21" cy="4"/>
            </a:xfrm>
            <a:prstGeom prst="line">
              <a:avLst/>
            </a:prstGeom>
            <a:noFill/>
            <a:ln w="6350">
              <a:solidFill>
                <a:srgbClr val="000000"/>
              </a:solidFill>
              <a:round/>
              <a:headEnd/>
              <a:tailEnd/>
            </a:ln>
          </p:spPr>
          <p:txBody>
            <a:bodyPr/>
            <a:lstStyle/>
            <a:p>
              <a:endParaRPr lang="en-US"/>
            </a:p>
          </p:txBody>
        </p:sp>
        <p:sp>
          <p:nvSpPr>
            <p:cNvPr id="15792" name="Rectangle 432"/>
            <p:cNvSpPr>
              <a:spLocks noChangeArrowheads="1"/>
            </p:cNvSpPr>
            <p:nvPr/>
          </p:nvSpPr>
          <p:spPr bwMode="auto">
            <a:xfrm>
              <a:off x="2155" y="1656"/>
              <a:ext cx="34" cy="4"/>
            </a:xfrm>
            <a:prstGeom prst="rect">
              <a:avLst/>
            </a:prstGeom>
            <a:solidFill>
              <a:srgbClr val="FFFFCC"/>
            </a:solidFill>
            <a:ln w="9525">
              <a:noFill/>
              <a:miter lim="800000"/>
              <a:headEnd/>
              <a:tailEnd/>
            </a:ln>
          </p:spPr>
          <p:txBody>
            <a:bodyPr/>
            <a:lstStyle/>
            <a:p>
              <a:endParaRPr lang="en-US"/>
            </a:p>
          </p:txBody>
        </p:sp>
        <p:sp>
          <p:nvSpPr>
            <p:cNvPr id="15793" name="Line 433"/>
            <p:cNvSpPr>
              <a:spLocks noChangeShapeType="1"/>
            </p:cNvSpPr>
            <p:nvPr/>
          </p:nvSpPr>
          <p:spPr bwMode="auto">
            <a:xfrm flipV="1">
              <a:off x="2185" y="1652"/>
              <a:ext cx="29" cy="4"/>
            </a:xfrm>
            <a:prstGeom prst="line">
              <a:avLst/>
            </a:prstGeom>
            <a:noFill/>
            <a:ln w="6350">
              <a:solidFill>
                <a:srgbClr val="000000"/>
              </a:solidFill>
              <a:round/>
              <a:headEnd/>
              <a:tailEnd/>
            </a:ln>
          </p:spPr>
          <p:txBody>
            <a:bodyPr/>
            <a:lstStyle/>
            <a:p>
              <a:endParaRPr lang="en-US"/>
            </a:p>
          </p:txBody>
        </p:sp>
        <p:sp>
          <p:nvSpPr>
            <p:cNvPr id="15794" name="Rectangle 434"/>
            <p:cNvSpPr>
              <a:spLocks noChangeArrowheads="1"/>
            </p:cNvSpPr>
            <p:nvPr/>
          </p:nvSpPr>
          <p:spPr bwMode="auto">
            <a:xfrm>
              <a:off x="2214" y="1652"/>
              <a:ext cx="33" cy="4"/>
            </a:xfrm>
            <a:prstGeom prst="rect">
              <a:avLst/>
            </a:prstGeom>
            <a:solidFill>
              <a:srgbClr val="FFFFCC"/>
            </a:solidFill>
            <a:ln w="9525">
              <a:noFill/>
              <a:miter lim="800000"/>
              <a:headEnd/>
              <a:tailEnd/>
            </a:ln>
          </p:spPr>
          <p:txBody>
            <a:bodyPr/>
            <a:lstStyle/>
            <a:p>
              <a:endParaRPr lang="en-US"/>
            </a:p>
          </p:txBody>
        </p:sp>
        <p:sp>
          <p:nvSpPr>
            <p:cNvPr id="15795" name="Rectangle 435"/>
            <p:cNvSpPr>
              <a:spLocks noChangeArrowheads="1"/>
            </p:cNvSpPr>
            <p:nvPr/>
          </p:nvSpPr>
          <p:spPr bwMode="auto">
            <a:xfrm>
              <a:off x="2243" y="1652"/>
              <a:ext cx="42" cy="4"/>
            </a:xfrm>
            <a:prstGeom prst="rect">
              <a:avLst/>
            </a:prstGeom>
            <a:solidFill>
              <a:srgbClr val="FFFFCC"/>
            </a:solidFill>
            <a:ln w="9525">
              <a:noFill/>
              <a:miter lim="800000"/>
              <a:headEnd/>
              <a:tailEnd/>
            </a:ln>
          </p:spPr>
          <p:txBody>
            <a:bodyPr/>
            <a:lstStyle/>
            <a:p>
              <a:endParaRPr lang="en-US"/>
            </a:p>
          </p:txBody>
        </p:sp>
        <p:sp>
          <p:nvSpPr>
            <p:cNvPr id="15796" name="Rectangle 436"/>
            <p:cNvSpPr>
              <a:spLocks noChangeArrowheads="1"/>
            </p:cNvSpPr>
            <p:nvPr/>
          </p:nvSpPr>
          <p:spPr bwMode="auto">
            <a:xfrm>
              <a:off x="2281" y="1652"/>
              <a:ext cx="42" cy="4"/>
            </a:xfrm>
            <a:prstGeom prst="rect">
              <a:avLst/>
            </a:prstGeom>
            <a:solidFill>
              <a:srgbClr val="FFFFCC"/>
            </a:solidFill>
            <a:ln w="9525">
              <a:noFill/>
              <a:miter lim="800000"/>
              <a:headEnd/>
              <a:tailEnd/>
            </a:ln>
          </p:spPr>
          <p:txBody>
            <a:bodyPr/>
            <a:lstStyle/>
            <a:p>
              <a:endParaRPr lang="en-US"/>
            </a:p>
          </p:txBody>
        </p:sp>
        <p:sp>
          <p:nvSpPr>
            <p:cNvPr id="15797" name="Rectangle 437"/>
            <p:cNvSpPr>
              <a:spLocks noChangeArrowheads="1"/>
            </p:cNvSpPr>
            <p:nvPr/>
          </p:nvSpPr>
          <p:spPr bwMode="auto">
            <a:xfrm>
              <a:off x="2319" y="1652"/>
              <a:ext cx="46" cy="4"/>
            </a:xfrm>
            <a:prstGeom prst="rect">
              <a:avLst/>
            </a:prstGeom>
            <a:solidFill>
              <a:srgbClr val="FFFFCC"/>
            </a:solidFill>
            <a:ln w="9525">
              <a:noFill/>
              <a:miter lim="800000"/>
              <a:headEnd/>
              <a:tailEnd/>
            </a:ln>
          </p:spPr>
          <p:txBody>
            <a:bodyPr/>
            <a:lstStyle/>
            <a:p>
              <a:endParaRPr lang="en-US"/>
            </a:p>
          </p:txBody>
        </p:sp>
        <p:sp>
          <p:nvSpPr>
            <p:cNvPr id="15798" name="Rectangle 438"/>
            <p:cNvSpPr>
              <a:spLocks noChangeArrowheads="1"/>
            </p:cNvSpPr>
            <p:nvPr/>
          </p:nvSpPr>
          <p:spPr bwMode="auto">
            <a:xfrm>
              <a:off x="2361" y="1652"/>
              <a:ext cx="46" cy="4"/>
            </a:xfrm>
            <a:prstGeom prst="rect">
              <a:avLst/>
            </a:prstGeom>
            <a:solidFill>
              <a:srgbClr val="FFFFCC"/>
            </a:solidFill>
            <a:ln w="9525">
              <a:noFill/>
              <a:miter lim="800000"/>
              <a:headEnd/>
              <a:tailEnd/>
            </a:ln>
          </p:spPr>
          <p:txBody>
            <a:bodyPr/>
            <a:lstStyle/>
            <a:p>
              <a:endParaRPr lang="en-US"/>
            </a:p>
          </p:txBody>
        </p:sp>
        <p:sp>
          <p:nvSpPr>
            <p:cNvPr id="15799" name="Rectangle 439"/>
            <p:cNvSpPr>
              <a:spLocks noChangeArrowheads="1"/>
            </p:cNvSpPr>
            <p:nvPr/>
          </p:nvSpPr>
          <p:spPr bwMode="auto">
            <a:xfrm>
              <a:off x="2403" y="1652"/>
              <a:ext cx="54" cy="4"/>
            </a:xfrm>
            <a:prstGeom prst="rect">
              <a:avLst/>
            </a:prstGeom>
            <a:solidFill>
              <a:srgbClr val="FFFFCC"/>
            </a:solidFill>
            <a:ln w="9525">
              <a:noFill/>
              <a:miter lim="800000"/>
              <a:headEnd/>
              <a:tailEnd/>
            </a:ln>
          </p:spPr>
          <p:txBody>
            <a:bodyPr/>
            <a:lstStyle/>
            <a:p>
              <a:endParaRPr lang="en-US"/>
            </a:p>
          </p:txBody>
        </p:sp>
        <p:sp>
          <p:nvSpPr>
            <p:cNvPr id="15800" name="Rectangle 440"/>
            <p:cNvSpPr>
              <a:spLocks noChangeArrowheads="1"/>
            </p:cNvSpPr>
            <p:nvPr/>
          </p:nvSpPr>
          <p:spPr bwMode="auto">
            <a:xfrm>
              <a:off x="2453" y="1652"/>
              <a:ext cx="55" cy="4"/>
            </a:xfrm>
            <a:prstGeom prst="rect">
              <a:avLst/>
            </a:prstGeom>
            <a:solidFill>
              <a:srgbClr val="FFFFCC"/>
            </a:solidFill>
            <a:ln w="9525">
              <a:noFill/>
              <a:miter lim="800000"/>
              <a:headEnd/>
              <a:tailEnd/>
            </a:ln>
          </p:spPr>
          <p:txBody>
            <a:bodyPr/>
            <a:lstStyle/>
            <a:p>
              <a:endParaRPr lang="en-US"/>
            </a:p>
          </p:txBody>
        </p:sp>
        <p:sp>
          <p:nvSpPr>
            <p:cNvPr id="15801" name="Freeform 441"/>
            <p:cNvSpPr>
              <a:spLocks/>
            </p:cNvSpPr>
            <p:nvPr/>
          </p:nvSpPr>
          <p:spPr bwMode="auto">
            <a:xfrm>
              <a:off x="2499" y="1639"/>
              <a:ext cx="59" cy="25"/>
            </a:xfrm>
            <a:custGeom>
              <a:avLst/>
              <a:gdLst/>
              <a:ahLst/>
              <a:cxnLst>
                <a:cxn ang="0">
                  <a:pos x="59" y="13"/>
                </a:cxn>
                <a:cxn ang="0">
                  <a:pos x="0" y="0"/>
                </a:cxn>
                <a:cxn ang="0">
                  <a:pos x="0" y="13"/>
                </a:cxn>
                <a:cxn ang="0">
                  <a:pos x="0" y="25"/>
                </a:cxn>
                <a:cxn ang="0">
                  <a:pos x="59" y="13"/>
                </a:cxn>
              </a:cxnLst>
              <a:rect l="0" t="0" r="r" b="b"/>
              <a:pathLst>
                <a:path w="59" h="25">
                  <a:moveTo>
                    <a:pt x="59" y="13"/>
                  </a:moveTo>
                  <a:lnTo>
                    <a:pt x="0" y="0"/>
                  </a:lnTo>
                  <a:lnTo>
                    <a:pt x="0" y="13"/>
                  </a:lnTo>
                  <a:lnTo>
                    <a:pt x="0" y="25"/>
                  </a:lnTo>
                  <a:lnTo>
                    <a:pt x="59" y="13"/>
                  </a:lnTo>
                </a:path>
              </a:pathLst>
            </a:custGeom>
            <a:solidFill>
              <a:srgbClr val="FFFFCC"/>
            </a:solidFill>
            <a:ln w="6350">
              <a:solidFill>
                <a:srgbClr val="000000"/>
              </a:solidFill>
              <a:prstDash val="solid"/>
              <a:round/>
              <a:headEnd/>
              <a:tailEnd/>
            </a:ln>
          </p:spPr>
          <p:txBody>
            <a:bodyPr/>
            <a:lstStyle/>
            <a:p>
              <a:endParaRPr lang="en-US"/>
            </a:p>
          </p:txBody>
        </p:sp>
        <p:sp>
          <p:nvSpPr>
            <p:cNvPr id="15802" name="Freeform 442"/>
            <p:cNvSpPr>
              <a:spLocks/>
            </p:cNvSpPr>
            <p:nvPr/>
          </p:nvSpPr>
          <p:spPr bwMode="auto">
            <a:xfrm>
              <a:off x="2499" y="1639"/>
              <a:ext cx="59" cy="25"/>
            </a:xfrm>
            <a:custGeom>
              <a:avLst/>
              <a:gdLst/>
              <a:ahLst/>
              <a:cxnLst>
                <a:cxn ang="0">
                  <a:pos x="59" y="13"/>
                </a:cxn>
                <a:cxn ang="0">
                  <a:pos x="0" y="0"/>
                </a:cxn>
                <a:cxn ang="0">
                  <a:pos x="0" y="13"/>
                </a:cxn>
                <a:cxn ang="0">
                  <a:pos x="0" y="25"/>
                </a:cxn>
                <a:cxn ang="0">
                  <a:pos x="59" y="13"/>
                </a:cxn>
              </a:cxnLst>
              <a:rect l="0" t="0" r="r" b="b"/>
              <a:pathLst>
                <a:path w="59" h="25">
                  <a:moveTo>
                    <a:pt x="59" y="13"/>
                  </a:moveTo>
                  <a:lnTo>
                    <a:pt x="0" y="0"/>
                  </a:lnTo>
                  <a:lnTo>
                    <a:pt x="0" y="13"/>
                  </a:lnTo>
                  <a:lnTo>
                    <a:pt x="0" y="25"/>
                  </a:lnTo>
                  <a:lnTo>
                    <a:pt x="59" y="13"/>
                  </a:lnTo>
                  <a:close/>
                </a:path>
              </a:pathLst>
            </a:custGeom>
            <a:solidFill>
              <a:srgbClr val="FFFFCC"/>
            </a:solidFill>
            <a:ln w="9525">
              <a:noFill/>
              <a:round/>
              <a:headEnd/>
              <a:tailEnd/>
            </a:ln>
          </p:spPr>
          <p:txBody>
            <a:bodyPr/>
            <a:lstStyle/>
            <a:p>
              <a:endParaRPr lang="en-US"/>
            </a:p>
          </p:txBody>
        </p:sp>
        <p:sp>
          <p:nvSpPr>
            <p:cNvPr id="15803" name="Rectangle 443"/>
            <p:cNvSpPr>
              <a:spLocks noChangeArrowheads="1"/>
            </p:cNvSpPr>
            <p:nvPr/>
          </p:nvSpPr>
          <p:spPr bwMode="auto">
            <a:xfrm>
              <a:off x="1979" y="2406"/>
              <a:ext cx="4" cy="171"/>
            </a:xfrm>
            <a:prstGeom prst="rect">
              <a:avLst/>
            </a:prstGeom>
            <a:solidFill>
              <a:srgbClr val="FFFFCC"/>
            </a:solidFill>
            <a:ln w="9525">
              <a:noFill/>
              <a:miter lim="800000"/>
              <a:headEnd/>
              <a:tailEnd/>
            </a:ln>
          </p:spPr>
          <p:txBody>
            <a:bodyPr/>
            <a:lstStyle/>
            <a:p>
              <a:endParaRPr lang="en-US"/>
            </a:p>
          </p:txBody>
        </p:sp>
        <p:sp>
          <p:nvSpPr>
            <p:cNvPr id="15804" name="Freeform 444"/>
            <p:cNvSpPr>
              <a:spLocks/>
            </p:cNvSpPr>
            <p:nvPr/>
          </p:nvSpPr>
          <p:spPr bwMode="auto">
            <a:xfrm>
              <a:off x="1966" y="2351"/>
              <a:ext cx="26" cy="59"/>
            </a:xfrm>
            <a:custGeom>
              <a:avLst/>
              <a:gdLst/>
              <a:ahLst/>
              <a:cxnLst>
                <a:cxn ang="0">
                  <a:pos x="13" y="0"/>
                </a:cxn>
                <a:cxn ang="0">
                  <a:pos x="0" y="59"/>
                </a:cxn>
                <a:cxn ang="0">
                  <a:pos x="13" y="59"/>
                </a:cxn>
                <a:cxn ang="0">
                  <a:pos x="26" y="59"/>
                </a:cxn>
                <a:cxn ang="0">
                  <a:pos x="13" y="0"/>
                </a:cxn>
              </a:cxnLst>
              <a:rect l="0" t="0" r="r" b="b"/>
              <a:pathLst>
                <a:path w="26" h="59">
                  <a:moveTo>
                    <a:pt x="13" y="0"/>
                  </a:moveTo>
                  <a:lnTo>
                    <a:pt x="0" y="59"/>
                  </a:lnTo>
                  <a:lnTo>
                    <a:pt x="13" y="59"/>
                  </a:lnTo>
                  <a:lnTo>
                    <a:pt x="26" y="59"/>
                  </a:lnTo>
                  <a:lnTo>
                    <a:pt x="13" y="0"/>
                  </a:lnTo>
                </a:path>
              </a:pathLst>
            </a:custGeom>
            <a:solidFill>
              <a:srgbClr val="FFFFCC"/>
            </a:solidFill>
            <a:ln w="6350">
              <a:solidFill>
                <a:srgbClr val="000000"/>
              </a:solidFill>
              <a:prstDash val="solid"/>
              <a:round/>
              <a:headEnd/>
              <a:tailEnd/>
            </a:ln>
          </p:spPr>
          <p:txBody>
            <a:bodyPr/>
            <a:lstStyle/>
            <a:p>
              <a:endParaRPr lang="en-US"/>
            </a:p>
          </p:txBody>
        </p:sp>
        <p:sp>
          <p:nvSpPr>
            <p:cNvPr id="15805" name="Freeform 445"/>
            <p:cNvSpPr>
              <a:spLocks/>
            </p:cNvSpPr>
            <p:nvPr/>
          </p:nvSpPr>
          <p:spPr bwMode="auto">
            <a:xfrm>
              <a:off x="1966" y="2351"/>
              <a:ext cx="26" cy="59"/>
            </a:xfrm>
            <a:custGeom>
              <a:avLst/>
              <a:gdLst/>
              <a:ahLst/>
              <a:cxnLst>
                <a:cxn ang="0">
                  <a:pos x="13" y="0"/>
                </a:cxn>
                <a:cxn ang="0">
                  <a:pos x="0" y="59"/>
                </a:cxn>
                <a:cxn ang="0">
                  <a:pos x="13" y="59"/>
                </a:cxn>
                <a:cxn ang="0">
                  <a:pos x="26" y="59"/>
                </a:cxn>
                <a:cxn ang="0">
                  <a:pos x="13" y="0"/>
                </a:cxn>
              </a:cxnLst>
              <a:rect l="0" t="0" r="r" b="b"/>
              <a:pathLst>
                <a:path w="26" h="59">
                  <a:moveTo>
                    <a:pt x="13" y="0"/>
                  </a:moveTo>
                  <a:lnTo>
                    <a:pt x="0" y="59"/>
                  </a:lnTo>
                  <a:lnTo>
                    <a:pt x="13" y="59"/>
                  </a:lnTo>
                  <a:lnTo>
                    <a:pt x="26" y="59"/>
                  </a:lnTo>
                  <a:lnTo>
                    <a:pt x="13" y="0"/>
                  </a:lnTo>
                  <a:close/>
                </a:path>
              </a:pathLst>
            </a:custGeom>
            <a:solidFill>
              <a:srgbClr val="FFFFCC"/>
            </a:solidFill>
            <a:ln w="9525">
              <a:noFill/>
              <a:round/>
              <a:headEnd/>
              <a:tailEnd/>
            </a:ln>
          </p:spPr>
          <p:txBody>
            <a:bodyPr/>
            <a:lstStyle/>
            <a:p>
              <a:endParaRPr lang="en-US"/>
            </a:p>
          </p:txBody>
        </p:sp>
        <p:sp>
          <p:nvSpPr>
            <p:cNvPr id="15806" name="Oval 446"/>
            <p:cNvSpPr>
              <a:spLocks noChangeArrowheads="1"/>
            </p:cNvSpPr>
            <p:nvPr/>
          </p:nvSpPr>
          <p:spPr bwMode="auto">
            <a:xfrm>
              <a:off x="2571" y="1405"/>
              <a:ext cx="981" cy="506"/>
            </a:xfrm>
            <a:prstGeom prst="ellipse">
              <a:avLst/>
            </a:prstGeom>
            <a:solidFill>
              <a:srgbClr val="FFFFCC"/>
            </a:solidFill>
            <a:ln w="6350">
              <a:solidFill>
                <a:srgbClr val="918787"/>
              </a:solidFill>
              <a:round/>
              <a:headEnd/>
              <a:tailEnd/>
            </a:ln>
          </p:spPr>
          <p:txBody>
            <a:bodyPr/>
            <a:lstStyle/>
            <a:p>
              <a:endParaRPr lang="en-US"/>
            </a:p>
          </p:txBody>
        </p:sp>
        <p:sp>
          <p:nvSpPr>
            <p:cNvPr id="15807" name="Oval 447"/>
            <p:cNvSpPr>
              <a:spLocks noChangeArrowheads="1"/>
            </p:cNvSpPr>
            <p:nvPr/>
          </p:nvSpPr>
          <p:spPr bwMode="auto">
            <a:xfrm>
              <a:off x="2558" y="1392"/>
              <a:ext cx="982" cy="507"/>
            </a:xfrm>
            <a:prstGeom prst="ellipse">
              <a:avLst/>
            </a:prstGeom>
            <a:solidFill>
              <a:srgbClr val="FFFFCC"/>
            </a:solidFill>
            <a:ln w="6350">
              <a:solidFill>
                <a:srgbClr val="000000"/>
              </a:solidFill>
              <a:round/>
              <a:headEnd/>
              <a:tailEnd/>
            </a:ln>
          </p:spPr>
          <p:txBody>
            <a:bodyPr/>
            <a:lstStyle/>
            <a:p>
              <a:endParaRPr lang="en-US"/>
            </a:p>
          </p:txBody>
        </p:sp>
        <p:sp>
          <p:nvSpPr>
            <p:cNvPr id="15808" name="Rectangle 448"/>
            <p:cNvSpPr>
              <a:spLocks noChangeArrowheads="1"/>
            </p:cNvSpPr>
            <p:nvPr/>
          </p:nvSpPr>
          <p:spPr bwMode="auto">
            <a:xfrm>
              <a:off x="2730" y="1488"/>
              <a:ext cx="697" cy="115"/>
            </a:xfrm>
            <a:prstGeom prst="rect">
              <a:avLst/>
            </a:prstGeom>
            <a:solidFill>
              <a:srgbClr val="FFFFCC"/>
            </a:solidFill>
            <a:ln w="9525">
              <a:noFill/>
              <a:miter lim="800000"/>
              <a:headEnd/>
              <a:tailEnd/>
            </a:ln>
          </p:spPr>
          <p:txBody>
            <a:bodyPr wrap="none" lIns="0" tIns="0" rIns="0" bIns="0">
              <a:spAutoFit/>
            </a:bodyPr>
            <a:lstStyle/>
            <a:p>
              <a:r>
                <a:rPr lang="en-US" sz="1200">
                  <a:solidFill>
                    <a:srgbClr val="000000"/>
                  </a:solidFill>
                </a:rPr>
                <a:t>Development of </a:t>
              </a:r>
              <a:endParaRPr lang="en-US"/>
            </a:p>
          </p:txBody>
        </p:sp>
        <p:sp>
          <p:nvSpPr>
            <p:cNvPr id="15809" name="Rectangle 449"/>
            <p:cNvSpPr>
              <a:spLocks noChangeArrowheads="1"/>
            </p:cNvSpPr>
            <p:nvPr/>
          </p:nvSpPr>
          <p:spPr bwMode="auto">
            <a:xfrm>
              <a:off x="2785" y="1597"/>
              <a:ext cx="606" cy="115"/>
            </a:xfrm>
            <a:prstGeom prst="rect">
              <a:avLst/>
            </a:prstGeom>
            <a:solidFill>
              <a:srgbClr val="FFFFCC"/>
            </a:solidFill>
            <a:ln w="9525">
              <a:noFill/>
              <a:miter lim="800000"/>
              <a:headEnd/>
              <a:tailEnd/>
            </a:ln>
          </p:spPr>
          <p:txBody>
            <a:bodyPr wrap="none" lIns="0" tIns="0" rIns="0" bIns="0">
              <a:spAutoFit/>
            </a:bodyPr>
            <a:lstStyle/>
            <a:p>
              <a:r>
                <a:rPr lang="en-US" sz="1200">
                  <a:solidFill>
                    <a:srgbClr val="000000"/>
                  </a:solidFill>
                </a:rPr>
                <a:t>Linkages with </a:t>
              </a:r>
              <a:endParaRPr lang="en-US"/>
            </a:p>
          </p:txBody>
        </p:sp>
        <p:sp>
          <p:nvSpPr>
            <p:cNvPr id="15810" name="Rectangle 450"/>
            <p:cNvSpPr>
              <a:spLocks noChangeArrowheads="1"/>
            </p:cNvSpPr>
            <p:nvPr/>
          </p:nvSpPr>
          <p:spPr bwMode="auto">
            <a:xfrm>
              <a:off x="2856" y="1706"/>
              <a:ext cx="420" cy="115"/>
            </a:xfrm>
            <a:prstGeom prst="rect">
              <a:avLst/>
            </a:prstGeom>
            <a:solidFill>
              <a:srgbClr val="FFFFCC"/>
            </a:solidFill>
            <a:ln w="9525">
              <a:noFill/>
              <a:miter lim="800000"/>
              <a:headEnd/>
              <a:tailEnd/>
            </a:ln>
          </p:spPr>
          <p:txBody>
            <a:bodyPr wrap="none" lIns="0" tIns="0" rIns="0" bIns="0">
              <a:spAutoFit/>
            </a:bodyPr>
            <a:lstStyle/>
            <a:p>
              <a:r>
                <a:rPr lang="en-US" sz="1200">
                  <a:solidFill>
                    <a:srgbClr val="000000"/>
                  </a:solidFill>
                </a:rPr>
                <a:t>the Public</a:t>
              </a:r>
              <a:endParaRPr lang="en-US"/>
            </a:p>
          </p:txBody>
        </p:sp>
        <p:sp>
          <p:nvSpPr>
            <p:cNvPr id="15811" name="Oval 451"/>
            <p:cNvSpPr>
              <a:spLocks noChangeArrowheads="1"/>
            </p:cNvSpPr>
            <p:nvPr/>
          </p:nvSpPr>
          <p:spPr bwMode="auto">
            <a:xfrm>
              <a:off x="3649" y="1895"/>
              <a:ext cx="982" cy="506"/>
            </a:xfrm>
            <a:prstGeom prst="ellipse">
              <a:avLst/>
            </a:prstGeom>
            <a:solidFill>
              <a:srgbClr val="FFFFCC"/>
            </a:solidFill>
            <a:ln w="6350">
              <a:solidFill>
                <a:srgbClr val="918787"/>
              </a:solidFill>
              <a:round/>
              <a:headEnd/>
              <a:tailEnd/>
            </a:ln>
          </p:spPr>
          <p:txBody>
            <a:bodyPr/>
            <a:lstStyle/>
            <a:p>
              <a:endParaRPr lang="en-US"/>
            </a:p>
          </p:txBody>
        </p:sp>
        <p:sp>
          <p:nvSpPr>
            <p:cNvPr id="15812" name="Oval 452"/>
            <p:cNvSpPr>
              <a:spLocks noChangeArrowheads="1"/>
            </p:cNvSpPr>
            <p:nvPr/>
          </p:nvSpPr>
          <p:spPr bwMode="auto">
            <a:xfrm>
              <a:off x="3636" y="1882"/>
              <a:ext cx="982" cy="507"/>
            </a:xfrm>
            <a:prstGeom prst="ellipse">
              <a:avLst/>
            </a:prstGeom>
            <a:solidFill>
              <a:srgbClr val="FFFFCC"/>
            </a:solidFill>
            <a:ln w="6350">
              <a:solidFill>
                <a:srgbClr val="000000"/>
              </a:solidFill>
              <a:round/>
              <a:headEnd/>
              <a:tailEnd/>
            </a:ln>
          </p:spPr>
          <p:txBody>
            <a:bodyPr/>
            <a:lstStyle/>
            <a:p>
              <a:endParaRPr lang="en-US"/>
            </a:p>
          </p:txBody>
        </p:sp>
        <p:sp>
          <p:nvSpPr>
            <p:cNvPr id="15813" name="Rectangle 453"/>
            <p:cNvSpPr>
              <a:spLocks noChangeArrowheads="1"/>
            </p:cNvSpPr>
            <p:nvPr/>
          </p:nvSpPr>
          <p:spPr bwMode="auto">
            <a:xfrm>
              <a:off x="3955" y="2033"/>
              <a:ext cx="399" cy="115"/>
            </a:xfrm>
            <a:prstGeom prst="rect">
              <a:avLst/>
            </a:prstGeom>
            <a:solidFill>
              <a:srgbClr val="FFFFCC"/>
            </a:solidFill>
            <a:ln w="9525">
              <a:noFill/>
              <a:miter lim="800000"/>
              <a:headEnd/>
              <a:tailEnd/>
            </a:ln>
          </p:spPr>
          <p:txBody>
            <a:bodyPr wrap="none" lIns="0" tIns="0" rIns="0" bIns="0">
              <a:spAutoFit/>
            </a:bodyPr>
            <a:lstStyle/>
            <a:p>
              <a:r>
                <a:rPr lang="en-US" sz="1200">
                  <a:solidFill>
                    <a:srgbClr val="000000"/>
                  </a:solidFill>
                </a:rPr>
                <a:t>Situation </a:t>
              </a:r>
              <a:endParaRPr lang="en-US"/>
            </a:p>
          </p:txBody>
        </p:sp>
        <p:sp>
          <p:nvSpPr>
            <p:cNvPr id="15814" name="Rectangle 454"/>
            <p:cNvSpPr>
              <a:spLocks noChangeArrowheads="1"/>
            </p:cNvSpPr>
            <p:nvPr/>
          </p:nvSpPr>
          <p:spPr bwMode="auto">
            <a:xfrm>
              <a:off x="3964" y="2141"/>
              <a:ext cx="356" cy="115"/>
            </a:xfrm>
            <a:prstGeom prst="rect">
              <a:avLst/>
            </a:prstGeom>
            <a:solidFill>
              <a:srgbClr val="FFFFCC"/>
            </a:solidFill>
            <a:ln w="9525">
              <a:noFill/>
              <a:miter lim="800000"/>
              <a:headEnd/>
              <a:tailEnd/>
            </a:ln>
          </p:spPr>
          <p:txBody>
            <a:bodyPr wrap="none" lIns="0" tIns="0" rIns="0" bIns="0">
              <a:spAutoFit/>
            </a:bodyPr>
            <a:lstStyle/>
            <a:p>
              <a:r>
                <a:rPr lang="en-US" sz="1200">
                  <a:solidFill>
                    <a:srgbClr val="000000"/>
                  </a:solidFill>
                </a:rPr>
                <a:t>Analysis</a:t>
              </a:r>
              <a:endParaRPr lang="en-US"/>
            </a:p>
          </p:txBody>
        </p:sp>
        <p:sp>
          <p:nvSpPr>
            <p:cNvPr id="15815" name="Oval 455"/>
            <p:cNvSpPr>
              <a:spLocks noChangeArrowheads="1"/>
            </p:cNvSpPr>
            <p:nvPr/>
          </p:nvSpPr>
          <p:spPr bwMode="auto">
            <a:xfrm>
              <a:off x="3657" y="2648"/>
              <a:ext cx="982" cy="507"/>
            </a:xfrm>
            <a:prstGeom prst="ellipse">
              <a:avLst/>
            </a:prstGeom>
            <a:solidFill>
              <a:srgbClr val="FFFFCC"/>
            </a:solidFill>
            <a:ln w="6350">
              <a:solidFill>
                <a:srgbClr val="918787"/>
              </a:solidFill>
              <a:round/>
              <a:headEnd/>
              <a:tailEnd/>
            </a:ln>
          </p:spPr>
          <p:txBody>
            <a:bodyPr/>
            <a:lstStyle/>
            <a:p>
              <a:endParaRPr lang="en-US"/>
            </a:p>
          </p:txBody>
        </p:sp>
        <p:sp>
          <p:nvSpPr>
            <p:cNvPr id="15816" name="Oval 456"/>
            <p:cNvSpPr>
              <a:spLocks noChangeArrowheads="1"/>
            </p:cNvSpPr>
            <p:nvPr/>
          </p:nvSpPr>
          <p:spPr bwMode="auto">
            <a:xfrm>
              <a:off x="3645" y="2636"/>
              <a:ext cx="982" cy="507"/>
            </a:xfrm>
            <a:prstGeom prst="ellipse">
              <a:avLst/>
            </a:prstGeom>
            <a:solidFill>
              <a:srgbClr val="FFFFCC"/>
            </a:solidFill>
            <a:ln w="6350">
              <a:solidFill>
                <a:srgbClr val="000000"/>
              </a:solidFill>
              <a:round/>
              <a:headEnd/>
              <a:tailEnd/>
            </a:ln>
          </p:spPr>
          <p:txBody>
            <a:bodyPr/>
            <a:lstStyle/>
            <a:p>
              <a:endParaRPr lang="en-US"/>
            </a:p>
          </p:txBody>
        </p:sp>
        <p:sp>
          <p:nvSpPr>
            <p:cNvPr id="15817" name="Rectangle 457"/>
            <p:cNvSpPr>
              <a:spLocks noChangeArrowheads="1"/>
            </p:cNvSpPr>
            <p:nvPr/>
          </p:nvSpPr>
          <p:spPr bwMode="auto">
            <a:xfrm>
              <a:off x="3842" y="2841"/>
              <a:ext cx="623" cy="115"/>
            </a:xfrm>
            <a:prstGeom prst="rect">
              <a:avLst/>
            </a:prstGeom>
            <a:solidFill>
              <a:srgbClr val="FFFFCC"/>
            </a:solidFill>
            <a:ln w="9525">
              <a:noFill/>
              <a:miter lim="800000"/>
              <a:headEnd/>
              <a:tailEnd/>
            </a:ln>
          </p:spPr>
          <p:txBody>
            <a:bodyPr wrap="none" lIns="0" tIns="0" rIns="0" bIns="0">
              <a:spAutoFit/>
            </a:bodyPr>
            <a:lstStyle/>
            <a:p>
              <a:r>
                <a:rPr lang="en-US" sz="1200"/>
                <a:t>Priority Setting</a:t>
              </a:r>
              <a:endParaRPr lang="en-US"/>
            </a:p>
          </p:txBody>
        </p:sp>
        <p:sp>
          <p:nvSpPr>
            <p:cNvPr id="15818" name="Oval 458"/>
            <p:cNvSpPr>
              <a:spLocks noChangeArrowheads="1"/>
            </p:cNvSpPr>
            <p:nvPr/>
          </p:nvSpPr>
          <p:spPr bwMode="auto">
            <a:xfrm>
              <a:off x="2587" y="3097"/>
              <a:ext cx="982" cy="506"/>
            </a:xfrm>
            <a:prstGeom prst="ellipse">
              <a:avLst/>
            </a:prstGeom>
            <a:solidFill>
              <a:srgbClr val="FFFFCC"/>
            </a:solidFill>
            <a:ln w="6350">
              <a:solidFill>
                <a:srgbClr val="918787"/>
              </a:solidFill>
              <a:round/>
              <a:headEnd/>
              <a:tailEnd/>
            </a:ln>
          </p:spPr>
          <p:txBody>
            <a:bodyPr/>
            <a:lstStyle/>
            <a:p>
              <a:endParaRPr lang="en-US"/>
            </a:p>
          </p:txBody>
        </p:sp>
        <p:sp>
          <p:nvSpPr>
            <p:cNvPr id="15819" name="Oval 459"/>
            <p:cNvSpPr>
              <a:spLocks noChangeArrowheads="1"/>
            </p:cNvSpPr>
            <p:nvPr/>
          </p:nvSpPr>
          <p:spPr bwMode="auto">
            <a:xfrm>
              <a:off x="2575" y="3084"/>
              <a:ext cx="982" cy="507"/>
            </a:xfrm>
            <a:prstGeom prst="ellipse">
              <a:avLst/>
            </a:prstGeom>
            <a:solidFill>
              <a:srgbClr val="FFFFCC"/>
            </a:solidFill>
            <a:ln w="6350">
              <a:solidFill>
                <a:srgbClr val="000000"/>
              </a:solidFill>
              <a:round/>
              <a:headEnd/>
              <a:tailEnd/>
            </a:ln>
          </p:spPr>
          <p:txBody>
            <a:bodyPr/>
            <a:lstStyle/>
            <a:p>
              <a:endParaRPr lang="en-US"/>
            </a:p>
          </p:txBody>
        </p:sp>
        <p:sp>
          <p:nvSpPr>
            <p:cNvPr id="15820" name="Rectangle 460"/>
            <p:cNvSpPr>
              <a:spLocks noChangeArrowheads="1"/>
            </p:cNvSpPr>
            <p:nvPr/>
          </p:nvSpPr>
          <p:spPr bwMode="auto">
            <a:xfrm>
              <a:off x="2738" y="3289"/>
              <a:ext cx="691" cy="115"/>
            </a:xfrm>
            <a:prstGeom prst="rect">
              <a:avLst/>
            </a:prstGeom>
            <a:solidFill>
              <a:srgbClr val="FFFFCC"/>
            </a:solidFill>
            <a:ln w="9525">
              <a:noFill/>
              <a:miter lim="800000"/>
              <a:headEnd/>
              <a:tailEnd/>
            </a:ln>
          </p:spPr>
          <p:txBody>
            <a:bodyPr wrap="none" lIns="0" tIns="0" rIns="0" bIns="0">
              <a:spAutoFit/>
            </a:bodyPr>
            <a:lstStyle/>
            <a:p>
              <a:r>
                <a:rPr lang="en-US" sz="1200">
                  <a:solidFill>
                    <a:srgbClr val="000000"/>
                  </a:solidFill>
                </a:rPr>
                <a:t>Program Design</a:t>
              </a:r>
              <a:endParaRPr lang="en-US"/>
            </a:p>
          </p:txBody>
        </p:sp>
        <p:sp>
          <p:nvSpPr>
            <p:cNvPr id="15821" name="Oval 461"/>
            <p:cNvSpPr>
              <a:spLocks noChangeArrowheads="1"/>
            </p:cNvSpPr>
            <p:nvPr/>
          </p:nvSpPr>
          <p:spPr bwMode="auto">
            <a:xfrm>
              <a:off x="1501" y="2586"/>
              <a:ext cx="981" cy="506"/>
            </a:xfrm>
            <a:prstGeom prst="ellipse">
              <a:avLst/>
            </a:prstGeom>
            <a:solidFill>
              <a:srgbClr val="FFFFCC"/>
            </a:solidFill>
            <a:ln w="6350">
              <a:solidFill>
                <a:srgbClr val="918787"/>
              </a:solidFill>
              <a:round/>
              <a:headEnd/>
              <a:tailEnd/>
            </a:ln>
          </p:spPr>
          <p:txBody>
            <a:bodyPr/>
            <a:lstStyle/>
            <a:p>
              <a:endParaRPr lang="en-US"/>
            </a:p>
          </p:txBody>
        </p:sp>
        <p:sp>
          <p:nvSpPr>
            <p:cNvPr id="15822" name="Oval 462"/>
            <p:cNvSpPr>
              <a:spLocks noChangeArrowheads="1"/>
            </p:cNvSpPr>
            <p:nvPr/>
          </p:nvSpPr>
          <p:spPr bwMode="auto">
            <a:xfrm>
              <a:off x="1488" y="2573"/>
              <a:ext cx="982" cy="507"/>
            </a:xfrm>
            <a:prstGeom prst="ellipse">
              <a:avLst/>
            </a:prstGeom>
            <a:solidFill>
              <a:srgbClr val="FFFFCC"/>
            </a:solidFill>
            <a:ln w="6350">
              <a:solidFill>
                <a:srgbClr val="000000"/>
              </a:solidFill>
              <a:round/>
              <a:headEnd/>
              <a:tailEnd/>
            </a:ln>
          </p:spPr>
          <p:txBody>
            <a:bodyPr/>
            <a:lstStyle/>
            <a:p>
              <a:endParaRPr lang="en-US"/>
            </a:p>
          </p:txBody>
        </p:sp>
        <p:sp>
          <p:nvSpPr>
            <p:cNvPr id="15823" name="Rectangle 463"/>
            <p:cNvSpPr>
              <a:spLocks noChangeArrowheads="1"/>
            </p:cNvSpPr>
            <p:nvPr/>
          </p:nvSpPr>
          <p:spPr bwMode="auto">
            <a:xfrm>
              <a:off x="1807" y="2724"/>
              <a:ext cx="394" cy="115"/>
            </a:xfrm>
            <a:prstGeom prst="rect">
              <a:avLst/>
            </a:prstGeom>
            <a:solidFill>
              <a:srgbClr val="FFFFCC"/>
            </a:solidFill>
            <a:ln w="9525">
              <a:noFill/>
              <a:miter lim="800000"/>
              <a:headEnd/>
              <a:tailEnd/>
            </a:ln>
          </p:spPr>
          <p:txBody>
            <a:bodyPr wrap="none" lIns="0" tIns="0" rIns="0" bIns="0">
              <a:spAutoFit/>
            </a:bodyPr>
            <a:lstStyle/>
            <a:p>
              <a:r>
                <a:rPr lang="en-US" sz="1200">
                  <a:solidFill>
                    <a:srgbClr val="000000"/>
                  </a:solidFill>
                </a:rPr>
                <a:t>Program </a:t>
              </a:r>
              <a:endParaRPr lang="en-US"/>
            </a:p>
          </p:txBody>
        </p:sp>
        <p:sp>
          <p:nvSpPr>
            <p:cNvPr id="15824" name="Rectangle 464"/>
            <p:cNvSpPr>
              <a:spLocks noChangeArrowheads="1"/>
            </p:cNvSpPr>
            <p:nvPr/>
          </p:nvSpPr>
          <p:spPr bwMode="auto">
            <a:xfrm>
              <a:off x="1677" y="2833"/>
              <a:ext cx="654" cy="115"/>
            </a:xfrm>
            <a:prstGeom prst="rect">
              <a:avLst/>
            </a:prstGeom>
            <a:solidFill>
              <a:srgbClr val="FFFFCC"/>
            </a:solidFill>
            <a:ln w="9525">
              <a:noFill/>
              <a:miter lim="800000"/>
              <a:headEnd/>
              <a:tailEnd/>
            </a:ln>
          </p:spPr>
          <p:txBody>
            <a:bodyPr wrap="none" lIns="0" tIns="0" rIns="0" bIns="0">
              <a:spAutoFit/>
            </a:bodyPr>
            <a:lstStyle/>
            <a:p>
              <a:r>
                <a:rPr lang="en-US" sz="1200">
                  <a:solidFill>
                    <a:srgbClr val="000000"/>
                  </a:solidFill>
                </a:rPr>
                <a:t>Implementation</a:t>
              </a:r>
              <a:endParaRPr lang="en-US"/>
            </a:p>
          </p:txBody>
        </p:sp>
        <p:sp>
          <p:nvSpPr>
            <p:cNvPr id="15825" name="Oval 465"/>
            <p:cNvSpPr>
              <a:spLocks noChangeArrowheads="1"/>
            </p:cNvSpPr>
            <p:nvPr/>
          </p:nvSpPr>
          <p:spPr bwMode="auto">
            <a:xfrm>
              <a:off x="1509" y="1844"/>
              <a:ext cx="982" cy="507"/>
            </a:xfrm>
            <a:prstGeom prst="ellipse">
              <a:avLst/>
            </a:prstGeom>
            <a:solidFill>
              <a:srgbClr val="FFFFCC"/>
            </a:solidFill>
            <a:ln w="6350">
              <a:solidFill>
                <a:srgbClr val="918787"/>
              </a:solidFill>
              <a:round/>
              <a:headEnd/>
              <a:tailEnd/>
            </a:ln>
          </p:spPr>
          <p:txBody>
            <a:bodyPr/>
            <a:lstStyle/>
            <a:p>
              <a:endParaRPr lang="en-US"/>
            </a:p>
          </p:txBody>
        </p:sp>
        <p:sp>
          <p:nvSpPr>
            <p:cNvPr id="15826" name="Oval 466"/>
            <p:cNvSpPr>
              <a:spLocks noChangeArrowheads="1"/>
            </p:cNvSpPr>
            <p:nvPr/>
          </p:nvSpPr>
          <p:spPr bwMode="auto">
            <a:xfrm>
              <a:off x="1496" y="1832"/>
              <a:ext cx="982" cy="507"/>
            </a:xfrm>
            <a:prstGeom prst="ellipse">
              <a:avLst/>
            </a:prstGeom>
            <a:solidFill>
              <a:srgbClr val="FFFFCC"/>
            </a:solidFill>
            <a:ln w="6350">
              <a:solidFill>
                <a:srgbClr val="000000"/>
              </a:solidFill>
              <a:round/>
              <a:headEnd/>
              <a:tailEnd/>
            </a:ln>
          </p:spPr>
          <p:txBody>
            <a:bodyPr/>
            <a:lstStyle/>
            <a:p>
              <a:endParaRPr lang="en-US"/>
            </a:p>
          </p:txBody>
        </p:sp>
        <p:sp>
          <p:nvSpPr>
            <p:cNvPr id="15827" name="Rectangle 467"/>
            <p:cNvSpPr>
              <a:spLocks noChangeArrowheads="1"/>
            </p:cNvSpPr>
            <p:nvPr/>
          </p:nvSpPr>
          <p:spPr bwMode="auto">
            <a:xfrm>
              <a:off x="1694" y="1982"/>
              <a:ext cx="659" cy="115"/>
            </a:xfrm>
            <a:prstGeom prst="rect">
              <a:avLst/>
            </a:prstGeom>
            <a:solidFill>
              <a:srgbClr val="FFFFCC"/>
            </a:solidFill>
            <a:ln w="9525">
              <a:noFill/>
              <a:miter lim="800000"/>
              <a:headEnd/>
              <a:tailEnd/>
            </a:ln>
          </p:spPr>
          <p:txBody>
            <a:bodyPr wrap="none" lIns="0" tIns="0" rIns="0" bIns="0">
              <a:spAutoFit/>
            </a:bodyPr>
            <a:lstStyle/>
            <a:p>
              <a:r>
                <a:rPr lang="en-US" sz="1200">
                  <a:solidFill>
                    <a:srgbClr val="000000"/>
                  </a:solidFill>
                </a:rPr>
                <a:t>Evaluation and </a:t>
              </a:r>
              <a:endParaRPr lang="en-US"/>
            </a:p>
          </p:txBody>
        </p:sp>
        <p:sp>
          <p:nvSpPr>
            <p:cNvPr id="15828" name="Rectangle 468"/>
            <p:cNvSpPr>
              <a:spLocks noChangeArrowheads="1"/>
            </p:cNvSpPr>
            <p:nvPr/>
          </p:nvSpPr>
          <p:spPr bwMode="auto">
            <a:xfrm>
              <a:off x="1710" y="2091"/>
              <a:ext cx="590" cy="115"/>
            </a:xfrm>
            <a:prstGeom prst="rect">
              <a:avLst/>
            </a:prstGeom>
            <a:solidFill>
              <a:srgbClr val="FFFFCC"/>
            </a:solidFill>
            <a:ln w="9525">
              <a:noFill/>
              <a:miter lim="800000"/>
              <a:headEnd/>
              <a:tailEnd/>
            </a:ln>
          </p:spPr>
          <p:txBody>
            <a:bodyPr wrap="none" lIns="0" tIns="0" rIns="0" bIns="0">
              <a:spAutoFit/>
            </a:bodyPr>
            <a:lstStyle/>
            <a:p>
              <a:r>
                <a:rPr lang="en-US" sz="1200">
                  <a:solidFill>
                    <a:srgbClr val="000000"/>
                  </a:solidFill>
                </a:rPr>
                <a:t>Accountability</a:t>
              </a:r>
              <a:endParaRPr lang="en-US"/>
            </a:p>
          </p:txBody>
        </p:sp>
      </p:gr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2"/>
          <p:cNvSpPr txBox="1">
            <a:spLocks noChangeArrowheads="1"/>
          </p:cNvSpPr>
          <p:nvPr/>
        </p:nvSpPr>
        <p:spPr bwMode="auto">
          <a:xfrm>
            <a:off x="1219200" y="1752600"/>
            <a:ext cx="6934200" cy="3903663"/>
          </a:xfrm>
          <a:prstGeom prst="rect">
            <a:avLst/>
          </a:prstGeom>
          <a:noFill/>
          <a:ln w="9525">
            <a:noFill/>
            <a:miter lim="800000"/>
            <a:headEnd/>
            <a:tailEnd/>
          </a:ln>
          <a:effectLst/>
        </p:spPr>
        <p:txBody>
          <a:bodyPr>
            <a:spAutoFit/>
          </a:bodyPr>
          <a:lstStyle/>
          <a:p>
            <a:pPr algn="ctr">
              <a:spcBef>
                <a:spcPct val="50000"/>
              </a:spcBef>
            </a:pPr>
            <a:r>
              <a:rPr lang="en-US" sz="3600" b="1" dirty="0"/>
              <a:t>Answer:  </a:t>
            </a:r>
            <a:r>
              <a:rPr lang="en-US" sz="3600" b="1" i="1" dirty="0">
                <a:solidFill>
                  <a:schemeClr val="bg1"/>
                </a:solidFill>
              </a:rPr>
              <a:t>True</a:t>
            </a:r>
          </a:p>
          <a:p>
            <a:pPr algn="ctr">
              <a:spcBef>
                <a:spcPct val="50000"/>
              </a:spcBef>
            </a:pPr>
            <a:endParaRPr lang="en-US" sz="3600" b="1" i="1" dirty="0">
              <a:solidFill>
                <a:schemeClr val="bg1"/>
              </a:solidFill>
            </a:endParaRPr>
          </a:p>
          <a:p>
            <a:pPr algn="ctr">
              <a:spcBef>
                <a:spcPct val="50000"/>
              </a:spcBef>
            </a:pPr>
            <a:endParaRPr lang="en-US" sz="3200" i="1" dirty="0">
              <a:solidFill>
                <a:schemeClr val="bg1"/>
              </a:solidFill>
            </a:endParaRPr>
          </a:p>
          <a:p>
            <a:pPr algn="ctr">
              <a:spcBef>
                <a:spcPct val="50000"/>
              </a:spcBef>
            </a:pPr>
            <a:r>
              <a:rPr lang="en-US" sz="3200" i="1" dirty="0"/>
              <a:t>Programs are implemented left to right, and </a:t>
            </a:r>
            <a:r>
              <a:rPr lang="en-US" sz="3200" i="1" dirty="0">
                <a:solidFill>
                  <a:schemeClr val="bg2">
                    <a:lumMod val="50000"/>
                  </a:schemeClr>
                </a:solidFill>
              </a:rPr>
              <a:t>program planning </a:t>
            </a:r>
            <a:r>
              <a:rPr lang="en-US" sz="3200" i="1" dirty="0"/>
              <a:t>is conducted right to left.</a:t>
            </a:r>
          </a:p>
        </p:txBody>
      </p:sp>
      <p:sp>
        <p:nvSpPr>
          <p:cNvPr id="97283" name="Rectangle 3"/>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97284" name="Text Box 4"/>
          <p:cNvSpPr txBox="1">
            <a:spLocks noChangeArrowheads="1"/>
          </p:cNvSpPr>
          <p:nvPr/>
        </p:nvSpPr>
        <p:spPr bwMode="auto">
          <a:xfrm>
            <a:off x="31242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
        <p:nvSpPr>
          <p:cNvPr id="97285" name="Rectangle 5"/>
          <p:cNvSpPr>
            <a:spLocks noChangeArrowheads="1"/>
          </p:cNvSpPr>
          <p:nvPr/>
        </p:nvSpPr>
        <p:spPr bwMode="auto">
          <a:xfrm>
            <a:off x="0" y="2881313"/>
            <a:ext cx="9144000" cy="0"/>
          </a:xfrm>
          <a:prstGeom prst="rect">
            <a:avLst/>
          </a:prstGeom>
          <a:noFill/>
          <a:ln w="9525">
            <a:noFill/>
            <a:miter lim="800000"/>
            <a:headEnd/>
            <a:tailEnd/>
          </a:ln>
          <a:effectLst/>
        </p:spPr>
        <p:txBody>
          <a:bodyPr wrap="none" anchor="ctr">
            <a:spAutoFit/>
          </a:bodyPr>
          <a:lstStyle/>
          <a:p>
            <a:endParaRPr lang="en-US"/>
          </a:p>
        </p:txBody>
      </p:sp>
      <p:pic>
        <p:nvPicPr>
          <p:cNvPr id="97286" name="Picture 6" descr="complete%20logic"/>
          <p:cNvPicPr>
            <a:picLocks noChangeAspect="1" noChangeArrowheads="1"/>
          </p:cNvPicPr>
          <p:nvPr/>
        </p:nvPicPr>
        <p:blipFill>
          <a:blip r:embed="rId3" cstate="print"/>
          <a:srcRect/>
          <a:stretch>
            <a:fillRect/>
          </a:stretch>
        </p:blipFill>
        <p:spPr bwMode="auto">
          <a:xfrm>
            <a:off x="533400" y="2438400"/>
            <a:ext cx="7950559" cy="1400175"/>
          </a:xfrm>
          <a:prstGeom prst="rect">
            <a:avLst/>
          </a:prstGeom>
          <a:noFill/>
        </p:spPr>
      </p:pic>
      <p:sp>
        <p:nvSpPr>
          <p:cNvPr id="97287" name="Line 7"/>
          <p:cNvSpPr>
            <a:spLocks noChangeShapeType="1"/>
          </p:cNvSpPr>
          <p:nvPr/>
        </p:nvSpPr>
        <p:spPr bwMode="auto">
          <a:xfrm flipH="1">
            <a:off x="7467600" y="3886200"/>
            <a:ext cx="838200" cy="0"/>
          </a:xfrm>
          <a:prstGeom prst="line">
            <a:avLst/>
          </a:prstGeom>
          <a:noFill/>
          <a:ln w="57150">
            <a:solidFill>
              <a:schemeClr val="tx1"/>
            </a:solidFill>
            <a:round/>
            <a:headEnd/>
            <a:tailEnd type="triangle" w="med" len="med"/>
          </a:ln>
          <a:effectLst/>
        </p:spPr>
        <p:txBody>
          <a:bodyPr/>
          <a:lstStyle/>
          <a:p>
            <a:endParaRPr lang="en-US"/>
          </a:p>
        </p:txBody>
      </p:sp>
      <p:sp>
        <p:nvSpPr>
          <p:cNvPr id="97288" name="Line 8"/>
          <p:cNvSpPr>
            <a:spLocks noChangeShapeType="1"/>
          </p:cNvSpPr>
          <p:nvPr/>
        </p:nvSpPr>
        <p:spPr bwMode="auto">
          <a:xfrm flipH="1">
            <a:off x="6019800" y="3886200"/>
            <a:ext cx="838200" cy="0"/>
          </a:xfrm>
          <a:prstGeom prst="line">
            <a:avLst/>
          </a:prstGeom>
          <a:noFill/>
          <a:ln w="57150">
            <a:solidFill>
              <a:schemeClr val="tx1"/>
            </a:solidFill>
            <a:round/>
            <a:headEnd/>
            <a:tailEnd type="triangle" w="med" len="med"/>
          </a:ln>
          <a:effectLst/>
        </p:spPr>
        <p:txBody>
          <a:bodyPr/>
          <a:lstStyle/>
          <a:p>
            <a:endParaRPr lang="en-US"/>
          </a:p>
        </p:txBody>
      </p:sp>
      <p:sp>
        <p:nvSpPr>
          <p:cNvPr id="97289" name="Line 9"/>
          <p:cNvSpPr>
            <a:spLocks noChangeShapeType="1"/>
          </p:cNvSpPr>
          <p:nvPr/>
        </p:nvSpPr>
        <p:spPr bwMode="auto">
          <a:xfrm flipH="1">
            <a:off x="4495800" y="3886200"/>
            <a:ext cx="838200" cy="0"/>
          </a:xfrm>
          <a:prstGeom prst="line">
            <a:avLst/>
          </a:prstGeom>
          <a:noFill/>
          <a:ln w="57150">
            <a:solidFill>
              <a:schemeClr val="tx1"/>
            </a:solidFill>
            <a:round/>
            <a:headEnd/>
            <a:tailEnd type="triangle" w="med" len="med"/>
          </a:ln>
          <a:effectLst/>
        </p:spPr>
        <p:txBody>
          <a:bodyPr/>
          <a:lstStyle/>
          <a:p>
            <a:endParaRPr lang="en-US"/>
          </a:p>
        </p:txBody>
      </p:sp>
      <p:sp>
        <p:nvSpPr>
          <p:cNvPr id="97290" name="Line 10"/>
          <p:cNvSpPr>
            <a:spLocks noChangeShapeType="1"/>
          </p:cNvSpPr>
          <p:nvPr/>
        </p:nvSpPr>
        <p:spPr bwMode="auto">
          <a:xfrm flipH="1">
            <a:off x="3048000" y="3886200"/>
            <a:ext cx="838200" cy="0"/>
          </a:xfrm>
          <a:prstGeom prst="line">
            <a:avLst/>
          </a:prstGeom>
          <a:noFill/>
          <a:ln w="57150">
            <a:solidFill>
              <a:schemeClr val="tx1"/>
            </a:solidFill>
            <a:round/>
            <a:headEnd/>
            <a:tailEnd type="triangle" w="med" len="med"/>
          </a:ln>
          <a:effectLst/>
        </p:spPr>
        <p:txBody>
          <a:bodyPr/>
          <a:lstStyle/>
          <a:p>
            <a:endParaRPr lang="en-US"/>
          </a:p>
        </p:txBody>
      </p:sp>
      <p:sp>
        <p:nvSpPr>
          <p:cNvPr id="97291" name="Line 11"/>
          <p:cNvSpPr>
            <a:spLocks noChangeShapeType="1"/>
          </p:cNvSpPr>
          <p:nvPr/>
        </p:nvSpPr>
        <p:spPr bwMode="auto">
          <a:xfrm flipH="1">
            <a:off x="1676400" y="3886200"/>
            <a:ext cx="838200" cy="0"/>
          </a:xfrm>
          <a:prstGeom prst="line">
            <a:avLst/>
          </a:prstGeom>
          <a:noFill/>
          <a:ln w="57150">
            <a:solidFill>
              <a:schemeClr val="tx1"/>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100355" name="Rectangle 3"/>
          <p:cNvSpPr>
            <a:spLocks noGrp="1" noChangeArrowheads="1"/>
          </p:cNvSpPr>
          <p:nvPr>
            <p:ph idx="1"/>
          </p:nvPr>
        </p:nvSpPr>
        <p:spPr>
          <a:xfrm>
            <a:off x="685800" y="1905000"/>
            <a:ext cx="7772400" cy="2819400"/>
          </a:xfrm>
        </p:spPr>
        <p:txBody>
          <a:bodyPr/>
          <a:lstStyle/>
          <a:p>
            <a:pPr algn="ctr">
              <a:buFontTx/>
              <a:buNone/>
            </a:pPr>
            <a:r>
              <a:rPr lang="en-US" dirty="0"/>
              <a:t>  </a:t>
            </a:r>
            <a:endParaRPr lang="en-US" i="1" dirty="0"/>
          </a:p>
        </p:txBody>
      </p:sp>
      <p:sp>
        <p:nvSpPr>
          <p:cNvPr id="100356"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
        <p:nvSpPr>
          <p:cNvPr id="100357" name="Text Box 5"/>
          <p:cNvSpPr txBox="1">
            <a:spLocks noChangeArrowheads="1"/>
          </p:cNvSpPr>
          <p:nvPr/>
        </p:nvSpPr>
        <p:spPr bwMode="auto">
          <a:xfrm>
            <a:off x="838200" y="2133600"/>
            <a:ext cx="7467600" cy="2062103"/>
          </a:xfrm>
          <a:prstGeom prst="rect">
            <a:avLst/>
          </a:prstGeom>
          <a:noFill/>
          <a:ln w="9525">
            <a:noFill/>
            <a:miter lim="800000"/>
            <a:headEnd/>
            <a:tailEnd/>
          </a:ln>
          <a:effectLst/>
        </p:spPr>
        <p:txBody>
          <a:bodyPr>
            <a:spAutoFit/>
          </a:bodyPr>
          <a:lstStyle/>
          <a:p>
            <a:pPr algn="ctr"/>
            <a:r>
              <a:rPr lang="en-US" sz="3200" i="1" dirty="0"/>
              <a:t>The shoe company says, “Just do it.”  It is the phase of program development where we put the plan to work.  What is it called?</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102403" name="Rectangle 3"/>
          <p:cNvSpPr>
            <a:spLocks noGrp="1" noChangeArrowheads="1"/>
          </p:cNvSpPr>
          <p:nvPr>
            <p:ph type="body" idx="4294967295"/>
          </p:nvPr>
        </p:nvSpPr>
        <p:spPr>
          <a:xfrm>
            <a:off x="609600" y="2057400"/>
            <a:ext cx="7848600" cy="3352800"/>
          </a:xfrm>
          <a:noFill/>
        </p:spPr>
        <p:txBody>
          <a:bodyPr/>
          <a:lstStyle/>
          <a:p>
            <a:pPr algn="ctr">
              <a:buFontTx/>
              <a:buNone/>
            </a:pPr>
            <a:r>
              <a:rPr lang="en-US" sz="3600" b="1" dirty="0"/>
              <a:t>Answer: </a:t>
            </a:r>
          </a:p>
          <a:p>
            <a:pPr algn="ctr">
              <a:buFontTx/>
              <a:buNone/>
            </a:pPr>
            <a:r>
              <a:rPr lang="en-US" sz="3600" i="1" dirty="0">
                <a:solidFill>
                  <a:schemeClr val="bg2">
                    <a:lumMod val="50000"/>
                  </a:schemeClr>
                </a:solidFill>
              </a:rPr>
              <a:t>Program Implementation</a:t>
            </a:r>
          </a:p>
        </p:txBody>
      </p:sp>
      <p:sp>
        <p:nvSpPr>
          <p:cNvPr id="102404" name="Text Box 4"/>
          <p:cNvSpPr txBox="1">
            <a:spLocks noChangeArrowheads="1"/>
          </p:cNvSpPr>
          <p:nvPr/>
        </p:nvSpPr>
        <p:spPr bwMode="auto">
          <a:xfrm>
            <a:off x="31242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pic>
        <p:nvPicPr>
          <p:cNvPr id="102405" name="Picture 5" descr="C:\Documents and Settings\cgoff\Local Settings\Temporary Internet Files\Content.IE5\PUXYFQNP\MC900287009[1].wmf"/>
          <p:cNvPicPr>
            <a:picLocks noChangeAspect="1" noChangeArrowheads="1"/>
          </p:cNvPicPr>
          <p:nvPr/>
        </p:nvPicPr>
        <p:blipFill>
          <a:blip r:embed="rId3" cstate="print"/>
          <a:srcRect/>
          <a:stretch>
            <a:fillRect/>
          </a:stretch>
        </p:blipFill>
        <p:spPr bwMode="auto">
          <a:xfrm>
            <a:off x="838200" y="3886200"/>
            <a:ext cx="1448046" cy="2446699"/>
          </a:xfrm>
          <a:prstGeom prst="rect">
            <a:avLst/>
          </a:prstGeom>
          <a:noFill/>
        </p:spPr>
      </p:pic>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104451" name="Rectangle 3"/>
          <p:cNvSpPr>
            <a:spLocks noGrp="1" noChangeArrowheads="1"/>
          </p:cNvSpPr>
          <p:nvPr>
            <p:ph idx="1"/>
          </p:nvPr>
        </p:nvSpPr>
        <p:spPr>
          <a:xfrm>
            <a:off x="685800" y="1905000"/>
            <a:ext cx="7772400" cy="2819400"/>
          </a:xfrm>
        </p:spPr>
        <p:txBody>
          <a:bodyPr/>
          <a:lstStyle/>
          <a:p>
            <a:pPr algn="ctr">
              <a:buFontTx/>
              <a:buNone/>
            </a:pPr>
            <a:r>
              <a:rPr lang="en-US"/>
              <a:t>  </a:t>
            </a:r>
            <a:endParaRPr lang="en-US" i="1"/>
          </a:p>
        </p:txBody>
      </p:sp>
      <p:sp>
        <p:nvSpPr>
          <p:cNvPr id="104452"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
        <p:nvSpPr>
          <p:cNvPr id="104453" name="Text Box 5"/>
          <p:cNvSpPr txBox="1">
            <a:spLocks noChangeArrowheads="1"/>
          </p:cNvSpPr>
          <p:nvPr/>
        </p:nvSpPr>
        <p:spPr bwMode="auto">
          <a:xfrm>
            <a:off x="1066800" y="2209800"/>
            <a:ext cx="7467600" cy="3108543"/>
          </a:xfrm>
          <a:prstGeom prst="rect">
            <a:avLst/>
          </a:prstGeom>
          <a:noFill/>
          <a:ln w="9525">
            <a:noFill/>
            <a:miter lim="800000"/>
            <a:headEnd/>
            <a:tailEnd/>
          </a:ln>
          <a:effectLst/>
        </p:spPr>
        <p:txBody>
          <a:bodyPr>
            <a:spAutoFit/>
          </a:bodyPr>
          <a:lstStyle/>
          <a:p>
            <a:pPr algn="ctr"/>
            <a:r>
              <a:rPr lang="en-US" sz="3600" b="1" dirty="0"/>
              <a:t>True or False:</a:t>
            </a:r>
          </a:p>
          <a:p>
            <a:pPr algn="ctr"/>
            <a:r>
              <a:rPr lang="en-US" sz="3200" i="1" dirty="0"/>
              <a:t>CEC members and other citizens have been involved in every phase of the process to this point.  In Program Implementation it is time for the agents to put the plan to work.</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106499" name="Rectangle 3"/>
          <p:cNvSpPr>
            <a:spLocks noGrp="1" noChangeArrowheads="1"/>
          </p:cNvSpPr>
          <p:nvPr>
            <p:ph type="body" idx="4294967295"/>
          </p:nvPr>
        </p:nvSpPr>
        <p:spPr>
          <a:xfrm>
            <a:off x="685800" y="2057400"/>
            <a:ext cx="7848600" cy="3352800"/>
          </a:xfrm>
          <a:noFill/>
        </p:spPr>
        <p:txBody>
          <a:bodyPr/>
          <a:lstStyle/>
          <a:p>
            <a:pPr algn="ctr">
              <a:buFontTx/>
              <a:buNone/>
            </a:pPr>
            <a:r>
              <a:rPr lang="en-US" sz="3600" b="1" dirty="0"/>
              <a:t>Answer: </a:t>
            </a:r>
            <a:r>
              <a:rPr lang="en-US" sz="3600" b="1" dirty="0">
                <a:solidFill>
                  <a:schemeClr val="bg2">
                    <a:lumMod val="50000"/>
                  </a:schemeClr>
                </a:solidFill>
              </a:rPr>
              <a:t>False</a:t>
            </a:r>
          </a:p>
          <a:p>
            <a:pPr algn="ctr">
              <a:buFontTx/>
              <a:buNone/>
            </a:pPr>
            <a:r>
              <a:rPr lang="en-US" i="1" dirty="0"/>
              <a:t>Members of the CEC and other citizens </a:t>
            </a:r>
            <a:r>
              <a:rPr lang="en-US" i="1" dirty="0">
                <a:solidFill>
                  <a:schemeClr val="bg2">
                    <a:lumMod val="50000"/>
                  </a:schemeClr>
                </a:solidFill>
              </a:rPr>
              <a:t>should be involved in the design and implementation of programs, </a:t>
            </a:r>
            <a:r>
              <a:rPr lang="en-US" i="1" dirty="0"/>
              <a:t>as well as, the identification of needs and setting priorities.</a:t>
            </a:r>
          </a:p>
        </p:txBody>
      </p:sp>
      <p:sp>
        <p:nvSpPr>
          <p:cNvPr id="106500" name="Text Box 4"/>
          <p:cNvSpPr txBox="1">
            <a:spLocks noChangeArrowheads="1"/>
          </p:cNvSpPr>
          <p:nvPr/>
        </p:nvSpPr>
        <p:spPr bwMode="auto">
          <a:xfrm>
            <a:off x="3124200" y="6034087"/>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pic>
        <p:nvPicPr>
          <p:cNvPr id="106503" name="Picture 7" descr="C:\Documents and Settings\cgoff\Local Settings\Temporary Internet Files\Content.IE5\32AA7YOZ\MC900233025[1].wmf"/>
          <p:cNvPicPr>
            <a:picLocks noChangeAspect="1" noChangeArrowheads="1"/>
          </p:cNvPicPr>
          <p:nvPr/>
        </p:nvPicPr>
        <p:blipFill>
          <a:blip r:embed="rId3" cstate="print"/>
          <a:srcRect/>
          <a:stretch>
            <a:fillRect/>
          </a:stretch>
        </p:blipFill>
        <p:spPr bwMode="auto">
          <a:xfrm>
            <a:off x="2514600" y="4385873"/>
            <a:ext cx="4191000" cy="1786327"/>
          </a:xfrm>
          <a:prstGeom prst="rect">
            <a:avLst/>
          </a:prstGeom>
          <a:noFill/>
        </p:spPr>
      </p:pic>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108547" name="Rectangle 3"/>
          <p:cNvSpPr>
            <a:spLocks noGrp="1" noChangeArrowheads="1"/>
          </p:cNvSpPr>
          <p:nvPr>
            <p:ph idx="1"/>
          </p:nvPr>
        </p:nvSpPr>
        <p:spPr>
          <a:xfrm>
            <a:off x="685800" y="1905000"/>
            <a:ext cx="7772400" cy="2819400"/>
          </a:xfrm>
        </p:spPr>
        <p:txBody>
          <a:bodyPr/>
          <a:lstStyle/>
          <a:p>
            <a:pPr algn="ctr">
              <a:buFontTx/>
              <a:buNone/>
            </a:pPr>
            <a:r>
              <a:rPr lang="en-US" dirty="0"/>
              <a:t>  </a:t>
            </a:r>
            <a:endParaRPr lang="en-US" i="1" dirty="0"/>
          </a:p>
        </p:txBody>
      </p:sp>
      <p:sp>
        <p:nvSpPr>
          <p:cNvPr id="108548"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
        <p:nvSpPr>
          <p:cNvPr id="108549" name="Text Box 5"/>
          <p:cNvSpPr txBox="1">
            <a:spLocks noChangeArrowheads="1"/>
          </p:cNvSpPr>
          <p:nvPr/>
        </p:nvSpPr>
        <p:spPr bwMode="auto">
          <a:xfrm>
            <a:off x="1066800" y="2451100"/>
            <a:ext cx="7467600" cy="1739900"/>
          </a:xfrm>
          <a:prstGeom prst="rect">
            <a:avLst/>
          </a:prstGeom>
          <a:noFill/>
          <a:ln w="9525">
            <a:noFill/>
            <a:miter lim="800000"/>
            <a:headEnd/>
            <a:tailEnd/>
          </a:ln>
          <a:effectLst/>
        </p:spPr>
        <p:txBody>
          <a:bodyPr>
            <a:spAutoFit/>
          </a:bodyPr>
          <a:lstStyle/>
          <a:p>
            <a:pPr algn="ctr"/>
            <a:r>
              <a:rPr lang="en-US" sz="3600" i="1" dirty="0"/>
              <a:t>Program Implementation includes four elements or functions.  Name three of them.</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idx="4294967295"/>
          </p:nvPr>
        </p:nvSpPr>
        <p:spPr>
          <a:xfrm>
            <a:off x="2362200" y="685800"/>
            <a:ext cx="6629400" cy="1143000"/>
          </a:xfrm>
        </p:spPr>
        <p:txBody>
          <a:bodyPr/>
          <a:lstStyle/>
          <a:p>
            <a:r>
              <a:rPr lang="en-US" sz="3600" u="sng" dirty="0">
                <a:solidFill>
                  <a:schemeClr val="tx1"/>
                </a:solidFill>
              </a:rPr>
              <a:t>Program Development</a:t>
            </a:r>
          </a:p>
        </p:txBody>
      </p:sp>
      <p:sp>
        <p:nvSpPr>
          <p:cNvPr id="110595" name="Rectangle 3"/>
          <p:cNvSpPr>
            <a:spLocks noGrp="1" noChangeArrowheads="1"/>
          </p:cNvSpPr>
          <p:nvPr>
            <p:ph type="body" idx="4294967295"/>
          </p:nvPr>
        </p:nvSpPr>
        <p:spPr>
          <a:xfrm>
            <a:off x="609600" y="2057400"/>
            <a:ext cx="7848600" cy="3352800"/>
          </a:xfrm>
          <a:noFill/>
        </p:spPr>
        <p:txBody>
          <a:bodyPr/>
          <a:lstStyle/>
          <a:p>
            <a:pPr algn="ctr">
              <a:buFontTx/>
              <a:buNone/>
            </a:pPr>
            <a:r>
              <a:rPr lang="en-US" sz="3600" b="1" dirty="0"/>
              <a:t>Answer: </a:t>
            </a:r>
          </a:p>
          <a:p>
            <a:pPr algn="ctr">
              <a:buFontTx/>
              <a:buNone/>
            </a:pPr>
            <a:r>
              <a:rPr lang="en-US" i="1" dirty="0">
                <a:solidFill>
                  <a:schemeClr val="bg2">
                    <a:lumMod val="50000"/>
                  </a:schemeClr>
                </a:solidFill>
              </a:rPr>
              <a:t>Resource Development</a:t>
            </a:r>
          </a:p>
          <a:p>
            <a:pPr algn="ctr">
              <a:buFontTx/>
              <a:buNone/>
            </a:pPr>
            <a:r>
              <a:rPr lang="en-US" i="1" dirty="0">
                <a:solidFill>
                  <a:schemeClr val="bg2">
                    <a:lumMod val="50000"/>
                  </a:schemeClr>
                </a:solidFill>
              </a:rPr>
              <a:t>Program Management</a:t>
            </a:r>
          </a:p>
          <a:p>
            <a:pPr algn="ctr">
              <a:buFontTx/>
              <a:buNone/>
            </a:pPr>
            <a:r>
              <a:rPr lang="en-US" i="1" dirty="0">
                <a:solidFill>
                  <a:schemeClr val="bg2">
                    <a:lumMod val="50000"/>
                  </a:schemeClr>
                </a:solidFill>
              </a:rPr>
              <a:t>Marketing</a:t>
            </a:r>
          </a:p>
          <a:p>
            <a:pPr algn="ctr">
              <a:buFontTx/>
              <a:buNone/>
            </a:pPr>
            <a:r>
              <a:rPr lang="en-US" i="1" dirty="0">
                <a:solidFill>
                  <a:schemeClr val="bg2">
                    <a:lumMod val="50000"/>
                  </a:schemeClr>
                </a:solidFill>
              </a:rPr>
              <a:t>Collaboration</a:t>
            </a:r>
          </a:p>
        </p:txBody>
      </p:sp>
      <p:sp>
        <p:nvSpPr>
          <p:cNvPr id="110596" name="Text Box 4"/>
          <p:cNvSpPr txBox="1">
            <a:spLocks noChangeArrowheads="1"/>
          </p:cNvSpPr>
          <p:nvPr/>
        </p:nvSpPr>
        <p:spPr bwMode="auto">
          <a:xfrm>
            <a:off x="31242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pic>
        <p:nvPicPr>
          <p:cNvPr id="110599" name="Picture 7" descr="C:\Documents and Settings\cgoff\Local Settings\Temporary Internet Files\Content.IE5\PUXYFQNP\MC900233037[1].wmf"/>
          <p:cNvPicPr>
            <a:picLocks noChangeAspect="1" noChangeArrowheads="1"/>
          </p:cNvPicPr>
          <p:nvPr/>
        </p:nvPicPr>
        <p:blipFill>
          <a:blip r:embed="rId3" cstate="print"/>
          <a:srcRect/>
          <a:stretch>
            <a:fillRect/>
          </a:stretch>
        </p:blipFill>
        <p:spPr bwMode="auto">
          <a:xfrm flipH="1">
            <a:off x="7010400" y="2057400"/>
            <a:ext cx="1524000" cy="3689498"/>
          </a:xfrm>
          <a:prstGeom prst="rect">
            <a:avLst/>
          </a:prstGeom>
          <a:noFill/>
        </p:spPr>
      </p:pic>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116739" name="Rectangle 3"/>
          <p:cNvSpPr>
            <a:spLocks noGrp="1" noChangeArrowheads="1"/>
          </p:cNvSpPr>
          <p:nvPr>
            <p:ph idx="1"/>
          </p:nvPr>
        </p:nvSpPr>
        <p:spPr>
          <a:xfrm>
            <a:off x="685800" y="1905000"/>
            <a:ext cx="7772400" cy="2819400"/>
          </a:xfrm>
        </p:spPr>
        <p:txBody>
          <a:bodyPr/>
          <a:lstStyle/>
          <a:p>
            <a:pPr algn="ctr">
              <a:buFontTx/>
              <a:buNone/>
            </a:pPr>
            <a:r>
              <a:rPr lang="en-US"/>
              <a:t>  </a:t>
            </a:r>
            <a:endParaRPr lang="en-US" i="1"/>
          </a:p>
        </p:txBody>
      </p:sp>
      <p:sp>
        <p:nvSpPr>
          <p:cNvPr id="116740"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
        <p:nvSpPr>
          <p:cNvPr id="116741" name="Text Box 5"/>
          <p:cNvSpPr txBox="1">
            <a:spLocks noChangeArrowheads="1"/>
          </p:cNvSpPr>
          <p:nvPr/>
        </p:nvSpPr>
        <p:spPr bwMode="auto">
          <a:xfrm>
            <a:off x="838200" y="2224087"/>
            <a:ext cx="7467600" cy="2347913"/>
          </a:xfrm>
          <a:prstGeom prst="rect">
            <a:avLst/>
          </a:prstGeom>
          <a:noFill/>
          <a:ln w="9525">
            <a:noFill/>
            <a:miter lim="800000"/>
            <a:headEnd/>
            <a:tailEnd/>
          </a:ln>
          <a:effectLst/>
        </p:spPr>
        <p:txBody>
          <a:bodyPr>
            <a:spAutoFit/>
          </a:bodyPr>
          <a:lstStyle/>
          <a:p>
            <a:r>
              <a:rPr lang="en-US" sz="2800" dirty="0"/>
              <a:t>Evaluation is a process for judging the value or worth of something.</a:t>
            </a:r>
          </a:p>
          <a:p>
            <a:endParaRPr lang="en-US" sz="2800" dirty="0"/>
          </a:p>
          <a:p>
            <a:pPr algn="ctr"/>
            <a:r>
              <a:rPr lang="en-US" sz="3200" i="1" dirty="0"/>
              <a:t>What are the three components of evaluation?</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118787" name="Rectangle 3"/>
          <p:cNvSpPr>
            <a:spLocks noGrp="1" noChangeArrowheads="1"/>
          </p:cNvSpPr>
          <p:nvPr>
            <p:ph type="body" idx="4294967295"/>
          </p:nvPr>
        </p:nvSpPr>
        <p:spPr>
          <a:xfrm>
            <a:off x="685800" y="2057400"/>
            <a:ext cx="7848600" cy="3352800"/>
          </a:xfrm>
          <a:noFill/>
        </p:spPr>
        <p:txBody>
          <a:bodyPr/>
          <a:lstStyle/>
          <a:p>
            <a:pPr algn="ctr">
              <a:buFontTx/>
              <a:buNone/>
            </a:pPr>
            <a:r>
              <a:rPr lang="en-US" sz="3600" b="1" dirty="0"/>
              <a:t>Answer: </a:t>
            </a:r>
          </a:p>
          <a:p>
            <a:pPr algn="ctr">
              <a:buFontTx/>
              <a:buNone/>
            </a:pPr>
            <a:r>
              <a:rPr lang="en-US" sz="3600" i="1" dirty="0">
                <a:solidFill>
                  <a:schemeClr val="bg2">
                    <a:lumMod val="50000"/>
                  </a:schemeClr>
                </a:solidFill>
              </a:rPr>
              <a:t>Criteria</a:t>
            </a:r>
          </a:p>
          <a:p>
            <a:pPr algn="ctr">
              <a:buFontTx/>
              <a:buNone/>
            </a:pPr>
            <a:r>
              <a:rPr lang="en-US" sz="3600" i="1" dirty="0">
                <a:solidFill>
                  <a:schemeClr val="bg2">
                    <a:lumMod val="50000"/>
                  </a:schemeClr>
                </a:solidFill>
              </a:rPr>
              <a:t>Evidence</a:t>
            </a:r>
          </a:p>
          <a:p>
            <a:pPr algn="ctr">
              <a:buFontTx/>
              <a:buNone/>
            </a:pPr>
            <a:r>
              <a:rPr lang="en-US" sz="3600" i="1" dirty="0">
                <a:solidFill>
                  <a:schemeClr val="bg2">
                    <a:lumMod val="50000"/>
                  </a:schemeClr>
                </a:solidFill>
              </a:rPr>
              <a:t>Judgment</a:t>
            </a:r>
          </a:p>
        </p:txBody>
      </p:sp>
      <p:sp>
        <p:nvSpPr>
          <p:cNvPr id="118788" name="Text Box 4"/>
          <p:cNvSpPr txBox="1">
            <a:spLocks noChangeArrowheads="1"/>
          </p:cNvSpPr>
          <p:nvPr/>
        </p:nvSpPr>
        <p:spPr bwMode="auto">
          <a:xfrm>
            <a:off x="31242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pic>
        <p:nvPicPr>
          <p:cNvPr id="118790" name="Picture 6" descr="C:\Documents and Settings\cgoff\Local Settings\Temporary Internet Files\Content.IE5\A21JER9D\MC900341860[1].jpg"/>
          <p:cNvPicPr>
            <a:picLocks noChangeAspect="1" noChangeArrowheads="1"/>
          </p:cNvPicPr>
          <p:nvPr/>
        </p:nvPicPr>
        <p:blipFill>
          <a:blip r:embed="rId3" cstate="print"/>
          <a:srcRect/>
          <a:stretch>
            <a:fillRect/>
          </a:stretch>
        </p:blipFill>
        <p:spPr bwMode="auto">
          <a:xfrm>
            <a:off x="381000" y="4191000"/>
            <a:ext cx="2574524" cy="2209800"/>
          </a:xfrm>
          <a:prstGeom prst="rect">
            <a:avLst/>
          </a:prstGeom>
          <a:noFill/>
        </p:spPr>
      </p:pic>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120835" name="Rectangle 3"/>
          <p:cNvSpPr>
            <a:spLocks noGrp="1" noChangeArrowheads="1"/>
          </p:cNvSpPr>
          <p:nvPr>
            <p:ph idx="1"/>
          </p:nvPr>
        </p:nvSpPr>
        <p:spPr>
          <a:xfrm>
            <a:off x="685800" y="1905000"/>
            <a:ext cx="7772400" cy="2819400"/>
          </a:xfrm>
        </p:spPr>
        <p:txBody>
          <a:bodyPr/>
          <a:lstStyle/>
          <a:p>
            <a:pPr algn="ctr">
              <a:buFontTx/>
              <a:buNone/>
            </a:pPr>
            <a:r>
              <a:rPr lang="en-US"/>
              <a:t>  </a:t>
            </a:r>
            <a:endParaRPr lang="en-US" i="1"/>
          </a:p>
        </p:txBody>
      </p:sp>
      <p:sp>
        <p:nvSpPr>
          <p:cNvPr id="120836"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
        <p:nvSpPr>
          <p:cNvPr id="120837" name="Text Box 5"/>
          <p:cNvSpPr txBox="1">
            <a:spLocks noChangeArrowheads="1"/>
          </p:cNvSpPr>
          <p:nvPr/>
        </p:nvSpPr>
        <p:spPr bwMode="auto">
          <a:xfrm>
            <a:off x="838200" y="2133600"/>
            <a:ext cx="7467600" cy="2492990"/>
          </a:xfrm>
          <a:prstGeom prst="rect">
            <a:avLst/>
          </a:prstGeom>
          <a:noFill/>
          <a:ln w="9525">
            <a:noFill/>
            <a:miter lim="800000"/>
            <a:headEnd/>
            <a:tailEnd/>
          </a:ln>
          <a:effectLst/>
        </p:spPr>
        <p:txBody>
          <a:bodyPr>
            <a:spAutoFit/>
          </a:bodyPr>
          <a:lstStyle/>
          <a:p>
            <a:endParaRPr lang="en-US" sz="2800" dirty="0">
              <a:solidFill>
                <a:schemeClr val="bg2">
                  <a:lumMod val="50000"/>
                </a:schemeClr>
              </a:solidFill>
            </a:endParaRPr>
          </a:p>
          <a:p>
            <a:r>
              <a:rPr lang="en-US" sz="3200" i="1" dirty="0"/>
              <a:t>Evaluation which focuses on inputs and outputs – the activities and events which lead to program outcomes – is called what?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16387" name="Rectangle 3"/>
          <p:cNvSpPr>
            <a:spLocks noGrp="1" noChangeArrowheads="1"/>
          </p:cNvSpPr>
          <p:nvPr>
            <p:ph idx="1"/>
          </p:nvPr>
        </p:nvSpPr>
        <p:spPr>
          <a:xfrm>
            <a:off x="533400" y="1981200"/>
            <a:ext cx="8229600" cy="4221163"/>
          </a:xfrm>
        </p:spPr>
        <p:txBody>
          <a:bodyPr/>
          <a:lstStyle/>
          <a:p>
            <a:pPr>
              <a:buFontTx/>
              <a:buNone/>
            </a:pPr>
            <a:r>
              <a:rPr lang="en-US" sz="2800" dirty="0"/>
              <a:t>One phase of the programming process is called “Developing Linkages With Our Publics.”</a:t>
            </a:r>
          </a:p>
          <a:p>
            <a:pPr>
              <a:buFontTx/>
              <a:buNone/>
            </a:pPr>
            <a:endParaRPr lang="en-US" sz="2800" dirty="0"/>
          </a:p>
          <a:p>
            <a:pPr algn="ctr">
              <a:buFontTx/>
              <a:buNone/>
            </a:pPr>
            <a:r>
              <a:rPr lang="en-US" i="1" dirty="0"/>
              <a:t>Who are our “publics?”</a:t>
            </a:r>
          </a:p>
        </p:txBody>
      </p:sp>
      <p:sp>
        <p:nvSpPr>
          <p:cNvPr id="16388" name="Text Box 4"/>
          <p:cNvSpPr txBox="1">
            <a:spLocks noChangeArrowheads="1"/>
          </p:cNvSpPr>
          <p:nvPr/>
        </p:nvSpPr>
        <p:spPr bwMode="auto">
          <a:xfrm>
            <a:off x="3200400" y="54864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122883" name="Rectangle 3"/>
          <p:cNvSpPr>
            <a:spLocks noGrp="1" noChangeArrowheads="1"/>
          </p:cNvSpPr>
          <p:nvPr>
            <p:ph type="body" idx="4294967295"/>
          </p:nvPr>
        </p:nvSpPr>
        <p:spPr>
          <a:xfrm>
            <a:off x="609600" y="2057400"/>
            <a:ext cx="7848600" cy="3352800"/>
          </a:xfrm>
          <a:noFill/>
        </p:spPr>
        <p:txBody>
          <a:bodyPr/>
          <a:lstStyle/>
          <a:p>
            <a:pPr algn="ctr">
              <a:buFontTx/>
              <a:buNone/>
            </a:pPr>
            <a:r>
              <a:rPr lang="en-US" sz="3600" b="1" dirty="0"/>
              <a:t>Answer: </a:t>
            </a:r>
          </a:p>
          <a:p>
            <a:pPr algn="ctr">
              <a:buFontTx/>
              <a:buNone/>
            </a:pPr>
            <a:r>
              <a:rPr lang="en-US" sz="3600" i="1" dirty="0">
                <a:solidFill>
                  <a:schemeClr val="bg2">
                    <a:lumMod val="50000"/>
                  </a:schemeClr>
                </a:solidFill>
              </a:rPr>
              <a:t>Process Evaluation</a:t>
            </a:r>
          </a:p>
        </p:txBody>
      </p:sp>
      <p:sp>
        <p:nvSpPr>
          <p:cNvPr id="122884" name="Text Box 4"/>
          <p:cNvSpPr txBox="1">
            <a:spLocks noChangeArrowheads="1"/>
          </p:cNvSpPr>
          <p:nvPr/>
        </p:nvSpPr>
        <p:spPr bwMode="auto">
          <a:xfrm>
            <a:off x="31242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pic>
        <p:nvPicPr>
          <p:cNvPr id="122888" name="Picture 8" descr="C:\Documents and Settings\cgoff\Local Settings\Temporary Internet Files\Content.IE5\A21JER9D\MC900303050[1].jpg"/>
          <p:cNvPicPr>
            <a:picLocks noChangeAspect="1" noChangeArrowheads="1"/>
          </p:cNvPicPr>
          <p:nvPr/>
        </p:nvPicPr>
        <p:blipFill>
          <a:blip r:embed="rId3" cstate="print"/>
          <a:srcRect/>
          <a:stretch>
            <a:fillRect/>
          </a:stretch>
        </p:blipFill>
        <p:spPr bwMode="auto">
          <a:xfrm>
            <a:off x="6019800" y="3423049"/>
            <a:ext cx="2670048" cy="2977749"/>
          </a:xfrm>
          <a:prstGeom prst="rect">
            <a:avLst/>
          </a:prstGeom>
          <a:noFill/>
        </p:spPr>
      </p:pic>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124931" name="Rectangle 3"/>
          <p:cNvSpPr>
            <a:spLocks noGrp="1" noChangeArrowheads="1"/>
          </p:cNvSpPr>
          <p:nvPr>
            <p:ph idx="1"/>
          </p:nvPr>
        </p:nvSpPr>
        <p:spPr>
          <a:xfrm>
            <a:off x="685800" y="1905000"/>
            <a:ext cx="7772400" cy="2819400"/>
          </a:xfrm>
        </p:spPr>
        <p:txBody>
          <a:bodyPr/>
          <a:lstStyle/>
          <a:p>
            <a:pPr algn="ctr">
              <a:buFontTx/>
              <a:buNone/>
            </a:pPr>
            <a:r>
              <a:rPr lang="en-US"/>
              <a:t>  </a:t>
            </a:r>
            <a:endParaRPr lang="en-US" i="1"/>
          </a:p>
        </p:txBody>
      </p:sp>
      <p:sp>
        <p:nvSpPr>
          <p:cNvPr id="124932"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
        <p:nvSpPr>
          <p:cNvPr id="124933" name="Text Box 5"/>
          <p:cNvSpPr txBox="1">
            <a:spLocks noChangeArrowheads="1"/>
          </p:cNvSpPr>
          <p:nvPr/>
        </p:nvSpPr>
        <p:spPr bwMode="auto">
          <a:xfrm>
            <a:off x="838200" y="2133600"/>
            <a:ext cx="7467600" cy="2652713"/>
          </a:xfrm>
          <a:prstGeom prst="rect">
            <a:avLst/>
          </a:prstGeom>
          <a:noFill/>
          <a:ln w="9525">
            <a:noFill/>
            <a:miter lim="800000"/>
            <a:headEnd/>
            <a:tailEnd/>
          </a:ln>
          <a:effectLst/>
        </p:spPr>
        <p:txBody>
          <a:bodyPr>
            <a:spAutoFit/>
          </a:bodyPr>
          <a:lstStyle/>
          <a:p>
            <a:pPr algn="ctr"/>
            <a:r>
              <a:rPr lang="en-US" sz="3600" b="1" dirty="0"/>
              <a:t>True or False:</a:t>
            </a:r>
            <a:br>
              <a:rPr lang="en-US" sz="3600" b="1" dirty="0"/>
            </a:br>
            <a:endParaRPr lang="en-US" sz="3600" b="1" dirty="0"/>
          </a:p>
          <a:p>
            <a:pPr algn="ctr"/>
            <a:r>
              <a:rPr lang="en-US" sz="3200" i="1" dirty="0"/>
              <a:t>Evaluation should focus on the questions which provide stakeholders with information useful to them?</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126979" name="Rectangle 3"/>
          <p:cNvSpPr>
            <a:spLocks noGrp="1" noChangeArrowheads="1"/>
          </p:cNvSpPr>
          <p:nvPr>
            <p:ph type="body" idx="4294967295"/>
          </p:nvPr>
        </p:nvSpPr>
        <p:spPr>
          <a:xfrm>
            <a:off x="685800" y="1981200"/>
            <a:ext cx="7848600" cy="3581400"/>
          </a:xfrm>
          <a:noFill/>
        </p:spPr>
        <p:txBody>
          <a:bodyPr/>
          <a:lstStyle/>
          <a:p>
            <a:pPr algn="ctr">
              <a:buFontTx/>
              <a:buNone/>
            </a:pPr>
            <a:r>
              <a:rPr lang="en-US" sz="3600" b="1" dirty="0"/>
              <a:t>Answer: </a:t>
            </a:r>
          </a:p>
          <a:p>
            <a:pPr algn="ctr">
              <a:buFontTx/>
              <a:buNone/>
            </a:pPr>
            <a:r>
              <a:rPr lang="en-US" sz="3600" b="1" i="1" dirty="0">
                <a:solidFill>
                  <a:schemeClr val="bg2">
                    <a:lumMod val="50000"/>
                  </a:schemeClr>
                </a:solidFill>
              </a:rPr>
              <a:t>True</a:t>
            </a:r>
          </a:p>
          <a:p>
            <a:pPr marL="0" indent="0" algn="ctr">
              <a:buFontTx/>
              <a:buNone/>
            </a:pPr>
            <a:r>
              <a:rPr lang="en-US" i="1" dirty="0"/>
              <a:t>Stakeholders include clientele, leaders, state specialists, administrators, government officials, etc. and their needs will guide your development of the evaluation plan.</a:t>
            </a:r>
          </a:p>
        </p:txBody>
      </p:sp>
      <p:sp>
        <p:nvSpPr>
          <p:cNvPr id="126980" name="Text Box 4"/>
          <p:cNvSpPr txBox="1">
            <a:spLocks noChangeArrowheads="1"/>
          </p:cNvSpPr>
          <p:nvPr/>
        </p:nvSpPr>
        <p:spPr bwMode="auto">
          <a:xfrm>
            <a:off x="31242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pic>
        <p:nvPicPr>
          <p:cNvPr id="126995" name="Picture 19" descr="C:\Documents and Settings\cgoff\Local Settings\Temporary Internet Files\Content.IE5\A21JER9D\MC900231077[1].wmf"/>
          <p:cNvPicPr>
            <a:picLocks noChangeAspect="1" noChangeArrowheads="1"/>
          </p:cNvPicPr>
          <p:nvPr/>
        </p:nvPicPr>
        <p:blipFill>
          <a:blip r:embed="rId3" cstate="print"/>
          <a:srcRect/>
          <a:stretch>
            <a:fillRect/>
          </a:stretch>
        </p:blipFill>
        <p:spPr bwMode="auto">
          <a:xfrm>
            <a:off x="381000" y="4648200"/>
            <a:ext cx="2895600" cy="1911704"/>
          </a:xfrm>
          <a:prstGeom prst="rect">
            <a:avLst/>
          </a:prstGeom>
          <a:noFill/>
        </p:spPr>
      </p:pic>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129027" name="Rectangle 3"/>
          <p:cNvSpPr>
            <a:spLocks noGrp="1" noChangeArrowheads="1"/>
          </p:cNvSpPr>
          <p:nvPr>
            <p:ph idx="1"/>
          </p:nvPr>
        </p:nvSpPr>
        <p:spPr>
          <a:xfrm>
            <a:off x="685800" y="1905000"/>
            <a:ext cx="7772400" cy="2819400"/>
          </a:xfrm>
        </p:spPr>
        <p:txBody>
          <a:bodyPr/>
          <a:lstStyle/>
          <a:p>
            <a:pPr algn="ctr">
              <a:buFontTx/>
              <a:buNone/>
            </a:pPr>
            <a:r>
              <a:rPr lang="en-US" dirty="0"/>
              <a:t>  </a:t>
            </a:r>
            <a:endParaRPr lang="en-US" i="1" dirty="0"/>
          </a:p>
        </p:txBody>
      </p:sp>
      <p:sp>
        <p:nvSpPr>
          <p:cNvPr id="129028"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
        <p:nvSpPr>
          <p:cNvPr id="129029" name="Text Box 5"/>
          <p:cNvSpPr txBox="1">
            <a:spLocks noChangeArrowheads="1"/>
          </p:cNvSpPr>
          <p:nvPr/>
        </p:nvSpPr>
        <p:spPr bwMode="auto">
          <a:xfrm>
            <a:off x="838200" y="2316540"/>
            <a:ext cx="7467600" cy="1569660"/>
          </a:xfrm>
          <a:prstGeom prst="rect">
            <a:avLst/>
          </a:prstGeom>
          <a:noFill/>
          <a:ln w="9525">
            <a:noFill/>
            <a:miter lim="800000"/>
            <a:headEnd/>
            <a:tailEnd/>
          </a:ln>
          <a:effectLst/>
        </p:spPr>
        <p:txBody>
          <a:bodyPr>
            <a:spAutoFit/>
          </a:bodyPr>
          <a:lstStyle/>
          <a:p>
            <a:pPr algn="ctr"/>
            <a:r>
              <a:rPr lang="en-US" sz="3200" i="1" dirty="0"/>
              <a:t>The element of an evaluation plan which defines how you measure success is called what?</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131075" name="Rectangle 3"/>
          <p:cNvSpPr>
            <a:spLocks noGrp="1" noChangeArrowheads="1"/>
          </p:cNvSpPr>
          <p:nvPr>
            <p:ph type="body" idx="4294967295"/>
          </p:nvPr>
        </p:nvSpPr>
        <p:spPr>
          <a:xfrm>
            <a:off x="685800" y="1752600"/>
            <a:ext cx="7848600" cy="3886200"/>
          </a:xfrm>
          <a:noFill/>
        </p:spPr>
        <p:txBody>
          <a:bodyPr/>
          <a:lstStyle/>
          <a:p>
            <a:pPr algn="ctr">
              <a:buFontTx/>
              <a:buNone/>
            </a:pPr>
            <a:endParaRPr lang="en-US" sz="3600" b="1" dirty="0">
              <a:solidFill>
                <a:srgbClr val="FFFF00"/>
              </a:solidFill>
            </a:endParaRPr>
          </a:p>
          <a:p>
            <a:pPr algn="ctr">
              <a:buFontTx/>
              <a:buNone/>
            </a:pPr>
            <a:r>
              <a:rPr lang="en-US" sz="3600" b="1" dirty="0"/>
              <a:t>Answer: </a:t>
            </a:r>
            <a:endParaRPr lang="en-US" sz="3600" b="1" dirty="0" smtClean="0"/>
          </a:p>
          <a:p>
            <a:pPr algn="ctr">
              <a:buFontTx/>
              <a:buNone/>
            </a:pPr>
            <a:endParaRPr lang="en-US" sz="1600" b="1" dirty="0"/>
          </a:p>
          <a:p>
            <a:pPr algn="ctr">
              <a:buFontTx/>
              <a:buNone/>
            </a:pPr>
            <a:r>
              <a:rPr lang="en-US" sz="3200" b="1" i="1" dirty="0">
                <a:solidFill>
                  <a:schemeClr val="bg2">
                    <a:lumMod val="50000"/>
                  </a:schemeClr>
                </a:solidFill>
              </a:rPr>
              <a:t>Indicator</a:t>
            </a:r>
          </a:p>
        </p:txBody>
      </p:sp>
      <p:sp>
        <p:nvSpPr>
          <p:cNvPr id="131076" name="Text Box 4"/>
          <p:cNvSpPr txBox="1">
            <a:spLocks noChangeArrowheads="1"/>
          </p:cNvSpPr>
          <p:nvPr/>
        </p:nvSpPr>
        <p:spPr bwMode="auto">
          <a:xfrm>
            <a:off x="31242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pic>
        <p:nvPicPr>
          <p:cNvPr id="131080" name="Picture 8" descr="C:\Documents and Settings\cgoff\Local Settings\Temporary Internet Files\Content.IE5\VRJNJ3YD\MC900290924[1].wmf"/>
          <p:cNvPicPr>
            <a:picLocks noChangeAspect="1" noChangeArrowheads="1"/>
          </p:cNvPicPr>
          <p:nvPr/>
        </p:nvPicPr>
        <p:blipFill>
          <a:blip r:embed="rId3" cstate="print"/>
          <a:srcRect/>
          <a:stretch>
            <a:fillRect/>
          </a:stretch>
        </p:blipFill>
        <p:spPr bwMode="auto">
          <a:xfrm>
            <a:off x="6248400" y="3684934"/>
            <a:ext cx="2362200" cy="2324304"/>
          </a:xfrm>
          <a:prstGeom prst="rect">
            <a:avLst/>
          </a:prstGeom>
          <a:noFill/>
        </p:spPr>
      </p:pic>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133123" name="Rectangle 3"/>
          <p:cNvSpPr>
            <a:spLocks noGrp="1" noChangeArrowheads="1"/>
          </p:cNvSpPr>
          <p:nvPr>
            <p:ph idx="1"/>
          </p:nvPr>
        </p:nvSpPr>
        <p:spPr>
          <a:xfrm>
            <a:off x="685800" y="1905000"/>
            <a:ext cx="7772400" cy="2819400"/>
          </a:xfrm>
        </p:spPr>
        <p:txBody>
          <a:bodyPr/>
          <a:lstStyle/>
          <a:p>
            <a:pPr algn="ctr">
              <a:buFontTx/>
              <a:buNone/>
            </a:pPr>
            <a:r>
              <a:rPr lang="en-US" dirty="0"/>
              <a:t>  </a:t>
            </a:r>
            <a:endParaRPr lang="en-US" i="1" dirty="0"/>
          </a:p>
        </p:txBody>
      </p:sp>
      <p:sp>
        <p:nvSpPr>
          <p:cNvPr id="133124"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
        <p:nvSpPr>
          <p:cNvPr id="133125" name="Text Box 5"/>
          <p:cNvSpPr txBox="1">
            <a:spLocks noChangeArrowheads="1"/>
          </p:cNvSpPr>
          <p:nvPr/>
        </p:nvSpPr>
        <p:spPr bwMode="auto">
          <a:xfrm>
            <a:off x="838200" y="2590800"/>
            <a:ext cx="7467600" cy="1066800"/>
          </a:xfrm>
          <a:prstGeom prst="rect">
            <a:avLst/>
          </a:prstGeom>
          <a:noFill/>
          <a:ln w="9525">
            <a:noFill/>
            <a:miter lim="800000"/>
            <a:headEnd/>
            <a:tailEnd/>
          </a:ln>
          <a:effectLst/>
        </p:spPr>
        <p:txBody>
          <a:bodyPr>
            <a:spAutoFit/>
          </a:bodyPr>
          <a:lstStyle/>
          <a:p>
            <a:pPr algn="ctr"/>
            <a:r>
              <a:rPr lang="en-US" sz="3200" i="1" dirty="0"/>
              <a:t>Data which focuses on things that can be counted is called what type of data?</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135171" name="Rectangle 3"/>
          <p:cNvSpPr>
            <a:spLocks noGrp="1" noChangeArrowheads="1"/>
          </p:cNvSpPr>
          <p:nvPr>
            <p:ph type="body" idx="4294967295"/>
          </p:nvPr>
        </p:nvSpPr>
        <p:spPr>
          <a:xfrm>
            <a:off x="685800" y="1752600"/>
            <a:ext cx="7848600" cy="3886200"/>
          </a:xfrm>
          <a:noFill/>
        </p:spPr>
        <p:txBody>
          <a:bodyPr/>
          <a:lstStyle/>
          <a:p>
            <a:pPr algn="ctr">
              <a:buFontTx/>
              <a:buNone/>
            </a:pPr>
            <a:endParaRPr lang="en-US" sz="3600" b="1" dirty="0">
              <a:solidFill>
                <a:srgbClr val="FFFF00"/>
              </a:solidFill>
            </a:endParaRPr>
          </a:p>
          <a:p>
            <a:pPr algn="ctr">
              <a:buFontTx/>
              <a:buNone/>
            </a:pPr>
            <a:r>
              <a:rPr lang="en-US" sz="3600" b="1" dirty="0"/>
              <a:t>Answer: </a:t>
            </a:r>
          </a:p>
          <a:p>
            <a:pPr algn="ctr">
              <a:buFontTx/>
              <a:buNone/>
            </a:pPr>
            <a:r>
              <a:rPr lang="en-US" sz="3200" b="1" i="1" dirty="0">
                <a:solidFill>
                  <a:schemeClr val="bg2">
                    <a:lumMod val="50000"/>
                  </a:schemeClr>
                </a:solidFill>
              </a:rPr>
              <a:t>Quantitative Data</a:t>
            </a:r>
          </a:p>
        </p:txBody>
      </p:sp>
      <p:sp>
        <p:nvSpPr>
          <p:cNvPr id="135172" name="Text Box 4"/>
          <p:cNvSpPr txBox="1">
            <a:spLocks noChangeArrowheads="1"/>
          </p:cNvSpPr>
          <p:nvPr/>
        </p:nvSpPr>
        <p:spPr bwMode="auto">
          <a:xfrm>
            <a:off x="31242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pic>
        <p:nvPicPr>
          <p:cNvPr id="135173" name="Picture 5" descr="C:\Documents and Settings\cgoff\Local Settings\Temporary Internet Files\Content.IE5\A21JER9D\MC900297943[1].wmf"/>
          <p:cNvPicPr>
            <a:picLocks noChangeAspect="1" noChangeArrowheads="1"/>
          </p:cNvPicPr>
          <p:nvPr/>
        </p:nvPicPr>
        <p:blipFill>
          <a:blip r:embed="rId3" cstate="print"/>
          <a:srcRect/>
          <a:stretch>
            <a:fillRect/>
          </a:stretch>
        </p:blipFill>
        <p:spPr bwMode="auto">
          <a:xfrm>
            <a:off x="533400" y="1446886"/>
            <a:ext cx="791870" cy="1829714"/>
          </a:xfrm>
          <a:prstGeom prst="rect">
            <a:avLst/>
          </a:prstGeom>
          <a:noFill/>
        </p:spPr>
      </p:pic>
      <p:pic>
        <p:nvPicPr>
          <p:cNvPr id="135174" name="Picture 6" descr="C:\Documents and Settings\cgoff\Local Settings\Temporary Internet Files\Content.IE5\44RQ1J6D\MC900297941[1].wmf"/>
          <p:cNvPicPr>
            <a:picLocks noChangeAspect="1" noChangeArrowheads="1"/>
          </p:cNvPicPr>
          <p:nvPr/>
        </p:nvPicPr>
        <p:blipFill>
          <a:blip r:embed="rId4" cstate="print"/>
          <a:srcRect/>
          <a:stretch>
            <a:fillRect/>
          </a:stretch>
        </p:blipFill>
        <p:spPr bwMode="auto">
          <a:xfrm>
            <a:off x="533400" y="3749345"/>
            <a:ext cx="793699" cy="1813255"/>
          </a:xfrm>
          <a:prstGeom prst="rect">
            <a:avLst/>
          </a:prstGeom>
          <a:noFill/>
        </p:spPr>
      </p:pic>
      <p:pic>
        <p:nvPicPr>
          <p:cNvPr id="135175" name="Picture 7" descr="C:\Documents and Settings\cgoff\Local Settings\Temporary Internet Files\Content.IE5\0KY15PU3\MC900297939[1].wmf"/>
          <p:cNvPicPr>
            <a:picLocks noChangeAspect="1" noChangeArrowheads="1"/>
          </p:cNvPicPr>
          <p:nvPr/>
        </p:nvPicPr>
        <p:blipFill>
          <a:blip r:embed="rId5" cstate="print"/>
          <a:srcRect/>
          <a:stretch>
            <a:fillRect/>
          </a:stretch>
        </p:blipFill>
        <p:spPr bwMode="auto">
          <a:xfrm>
            <a:off x="7543800" y="1371600"/>
            <a:ext cx="760781" cy="1826971"/>
          </a:xfrm>
          <a:prstGeom prst="rect">
            <a:avLst/>
          </a:prstGeom>
          <a:noFill/>
        </p:spPr>
      </p:pic>
      <p:pic>
        <p:nvPicPr>
          <p:cNvPr id="135176" name="Picture 8" descr="C:\Documents and Settings\cgoff\Local Settings\Temporary Internet Files\Content.IE5\32AA7YOZ\MC900297937[1].wmf"/>
          <p:cNvPicPr>
            <a:picLocks noChangeAspect="1" noChangeArrowheads="1"/>
          </p:cNvPicPr>
          <p:nvPr/>
        </p:nvPicPr>
        <p:blipFill>
          <a:blip r:embed="rId6" cstate="print"/>
          <a:srcRect/>
          <a:stretch>
            <a:fillRect/>
          </a:stretch>
        </p:blipFill>
        <p:spPr bwMode="auto">
          <a:xfrm>
            <a:off x="7391400" y="3733800"/>
            <a:ext cx="928116" cy="1783080"/>
          </a:xfrm>
          <a:prstGeom prst="rect">
            <a:avLst/>
          </a:prstGeom>
          <a:noFill/>
        </p:spPr>
      </p:pic>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137219" name="Rectangle 3"/>
          <p:cNvSpPr>
            <a:spLocks noGrp="1" noChangeArrowheads="1"/>
          </p:cNvSpPr>
          <p:nvPr>
            <p:ph idx="1"/>
          </p:nvPr>
        </p:nvSpPr>
        <p:spPr>
          <a:xfrm>
            <a:off x="685800" y="1905000"/>
            <a:ext cx="7772400" cy="2819400"/>
          </a:xfrm>
        </p:spPr>
        <p:txBody>
          <a:bodyPr/>
          <a:lstStyle/>
          <a:p>
            <a:pPr algn="ctr">
              <a:buFontTx/>
              <a:buNone/>
            </a:pPr>
            <a:r>
              <a:rPr lang="en-US" dirty="0"/>
              <a:t>  </a:t>
            </a:r>
            <a:endParaRPr lang="en-US" i="1" dirty="0"/>
          </a:p>
        </p:txBody>
      </p:sp>
      <p:sp>
        <p:nvSpPr>
          <p:cNvPr id="137220"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
        <p:nvSpPr>
          <p:cNvPr id="137221" name="Text Box 5"/>
          <p:cNvSpPr txBox="1">
            <a:spLocks noChangeArrowheads="1"/>
          </p:cNvSpPr>
          <p:nvPr/>
        </p:nvSpPr>
        <p:spPr bwMode="auto">
          <a:xfrm>
            <a:off x="762000" y="2667000"/>
            <a:ext cx="7467600" cy="1066800"/>
          </a:xfrm>
          <a:prstGeom prst="rect">
            <a:avLst/>
          </a:prstGeom>
          <a:noFill/>
          <a:ln w="9525">
            <a:noFill/>
            <a:miter lim="800000"/>
            <a:headEnd/>
            <a:tailEnd/>
          </a:ln>
          <a:effectLst/>
        </p:spPr>
        <p:txBody>
          <a:bodyPr>
            <a:spAutoFit/>
          </a:bodyPr>
          <a:lstStyle/>
          <a:p>
            <a:pPr algn="ctr"/>
            <a:r>
              <a:rPr lang="en-US" sz="3200" i="1" dirty="0"/>
              <a:t>Name 3 methods of gathering data for evaluation.</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139267" name="Rectangle 3"/>
          <p:cNvSpPr>
            <a:spLocks noGrp="1" noChangeArrowheads="1"/>
          </p:cNvSpPr>
          <p:nvPr>
            <p:ph type="body" idx="4294967295"/>
          </p:nvPr>
        </p:nvSpPr>
        <p:spPr>
          <a:xfrm>
            <a:off x="457200" y="1905000"/>
            <a:ext cx="8305800" cy="4343400"/>
          </a:xfrm>
          <a:noFill/>
        </p:spPr>
        <p:txBody>
          <a:bodyPr/>
          <a:lstStyle/>
          <a:p>
            <a:pPr algn="ctr">
              <a:buFontTx/>
              <a:buNone/>
            </a:pPr>
            <a:r>
              <a:rPr lang="en-US" sz="3600" b="1" dirty="0"/>
              <a:t>Answer: </a:t>
            </a:r>
          </a:p>
          <a:p>
            <a:pPr>
              <a:buFontTx/>
              <a:buNone/>
            </a:pPr>
            <a:r>
              <a:rPr lang="en-US" sz="2800" i="1" dirty="0"/>
              <a:t>    End of Meeting Questionnaires  </a:t>
            </a:r>
            <a:r>
              <a:rPr lang="en-US" sz="2800" i="1" dirty="0">
                <a:solidFill>
                  <a:schemeClr val="bg2">
                    <a:lumMod val="50000"/>
                  </a:schemeClr>
                </a:solidFill>
                <a:latin typeface="Arial" charset="0"/>
                <a:cs typeface="Arial" charset="0"/>
              </a:rPr>
              <a:t>♦</a:t>
            </a:r>
            <a:r>
              <a:rPr lang="en-US" sz="2800" i="1" dirty="0">
                <a:latin typeface="Arial" charset="0"/>
                <a:cs typeface="Arial" charset="0"/>
              </a:rPr>
              <a:t> </a:t>
            </a:r>
            <a:r>
              <a:rPr lang="en-US" sz="2800" i="1" dirty="0"/>
              <a:t>Formal Testing </a:t>
            </a:r>
            <a:r>
              <a:rPr lang="en-US" sz="2800" i="1" dirty="0">
                <a:solidFill>
                  <a:schemeClr val="bg2">
                    <a:lumMod val="50000"/>
                  </a:schemeClr>
                </a:solidFill>
                <a:latin typeface="Arial" charset="0"/>
                <a:cs typeface="Arial" charset="0"/>
              </a:rPr>
              <a:t>♦</a:t>
            </a:r>
            <a:r>
              <a:rPr lang="en-US" sz="2800" i="1" dirty="0">
                <a:latin typeface="Arial" charset="0"/>
                <a:cs typeface="Arial" charset="0"/>
              </a:rPr>
              <a:t> </a:t>
            </a:r>
            <a:r>
              <a:rPr lang="en-US" sz="2800" i="1" dirty="0"/>
              <a:t>Activities &amp; Games  </a:t>
            </a:r>
            <a:r>
              <a:rPr lang="en-US" sz="2800" i="1" dirty="0">
                <a:solidFill>
                  <a:schemeClr val="bg2">
                    <a:lumMod val="50000"/>
                  </a:schemeClr>
                </a:solidFill>
                <a:latin typeface="Arial" charset="0"/>
                <a:cs typeface="Arial" charset="0"/>
              </a:rPr>
              <a:t>♦</a:t>
            </a:r>
            <a:r>
              <a:rPr lang="en-US" sz="2800" i="1" dirty="0">
                <a:cs typeface="Arial" charset="0"/>
              </a:rPr>
              <a:t> </a:t>
            </a:r>
            <a:r>
              <a:rPr lang="en-US" sz="2800" i="1" dirty="0"/>
              <a:t>Checklists  </a:t>
            </a:r>
            <a:r>
              <a:rPr lang="en-US" sz="2800" i="1" dirty="0">
                <a:solidFill>
                  <a:schemeClr val="bg2">
                    <a:lumMod val="50000"/>
                  </a:schemeClr>
                </a:solidFill>
                <a:latin typeface="Arial" charset="0"/>
                <a:cs typeface="Arial" charset="0"/>
              </a:rPr>
              <a:t>♦</a:t>
            </a:r>
            <a:r>
              <a:rPr lang="en-US" sz="2800" i="1" dirty="0">
                <a:latin typeface="Arial" charset="0"/>
                <a:cs typeface="Arial" charset="0"/>
              </a:rPr>
              <a:t> </a:t>
            </a:r>
            <a:r>
              <a:rPr lang="en-US" sz="2800" i="1" dirty="0"/>
              <a:t>Show of Hands </a:t>
            </a:r>
            <a:r>
              <a:rPr lang="en-US" sz="2800" i="1" dirty="0">
                <a:solidFill>
                  <a:schemeClr val="bg2">
                    <a:lumMod val="50000"/>
                  </a:schemeClr>
                </a:solidFill>
                <a:latin typeface="Arial" charset="0"/>
                <a:cs typeface="Arial" charset="0"/>
              </a:rPr>
              <a:t>♦</a:t>
            </a:r>
            <a:r>
              <a:rPr lang="en-US" sz="2800" i="1" dirty="0"/>
              <a:t> Follow-up Questionnaire </a:t>
            </a:r>
            <a:r>
              <a:rPr lang="en-US" sz="2800" i="1" dirty="0">
                <a:solidFill>
                  <a:schemeClr val="bg2">
                    <a:lumMod val="50000"/>
                  </a:schemeClr>
                </a:solidFill>
                <a:latin typeface="Arial" charset="0"/>
                <a:cs typeface="Arial" charset="0"/>
              </a:rPr>
              <a:t>♦</a:t>
            </a:r>
            <a:r>
              <a:rPr lang="en-US" sz="2800" i="1" dirty="0">
                <a:solidFill>
                  <a:srgbClr val="FFFF00"/>
                </a:solidFill>
              </a:rPr>
              <a:t> </a:t>
            </a:r>
            <a:r>
              <a:rPr lang="en-US" sz="2800" i="1" dirty="0"/>
              <a:t>Observation </a:t>
            </a:r>
            <a:r>
              <a:rPr lang="en-US" sz="2800" i="1" dirty="0">
                <a:solidFill>
                  <a:schemeClr val="bg2">
                    <a:lumMod val="50000"/>
                  </a:schemeClr>
                </a:solidFill>
                <a:latin typeface="Arial" charset="0"/>
                <a:cs typeface="Arial" charset="0"/>
              </a:rPr>
              <a:t>♦</a:t>
            </a:r>
            <a:r>
              <a:rPr lang="en-US" sz="2800" i="1" dirty="0">
                <a:solidFill>
                  <a:srgbClr val="FFFF00"/>
                </a:solidFill>
              </a:rPr>
              <a:t> </a:t>
            </a:r>
            <a:r>
              <a:rPr lang="en-US" sz="2800" i="1" dirty="0"/>
              <a:t>Telephone Survey </a:t>
            </a:r>
            <a:r>
              <a:rPr lang="en-US" sz="2800" i="1" dirty="0">
                <a:solidFill>
                  <a:schemeClr val="bg2">
                    <a:lumMod val="50000"/>
                  </a:schemeClr>
                </a:solidFill>
                <a:latin typeface="Arial" charset="0"/>
                <a:cs typeface="Arial" charset="0"/>
              </a:rPr>
              <a:t>♦</a:t>
            </a:r>
            <a:r>
              <a:rPr lang="en-US" sz="2800" i="1" dirty="0"/>
              <a:t> Existing Information </a:t>
            </a:r>
            <a:r>
              <a:rPr lang="en-US" sz="2800" i="1" dirty="0">
                <a:solidFill>
                  <a:schemeClr val="bg2">
                    <a:lumMod val="50000"/>
                  </a:schemeClr>
                </a:solidFill>
                <a:latin typeface="Arial" charset="0"/>
                <a:cs typeface="Arial" charset="0"/>
              </a:rPr>
              <a:t>♦</a:t>
            </a:r>
            <a:r>
              <a:rPr lang="en-US" sz="2800" i="1" dirty="0"/>
              <a:t> Testimonials </a:t>
            </a:r>
            <a:r>
              <a:rPr lang="en-US" sz="2800" i="1" dirty="0">
                <a:solidFill>
                  <a:schemeClr val="bg2">
                    <a:lumMod val="50000"/>
                  </a:schemeClr>
                </a:solidFill>
                <a:latin typeface="Arial" charset="0"/>
                <a:cs typeface="Arial" charset="0"/>
              </a:rPr>
              <a:t>♦</a:t>
            </a:r>
            <a:r>
              <a:rPr lang="en-US" sz="2800" i="1" dirty="0"/>
              <a:t> Interviews  </a:t>
            </a:r>
            <a:r>
              <a:rPr lang="en-US" sz="2800" i="1" dirty="0">
                <a:solidFill>
                  <a:schemeClr val="bg2">
                    <a:lumMod val="50000"/>
                  </a:schemeClr>
                </a:solidFill>
                <a:latin typeface="Arial" charset="0"/>
                <a:cs typeface="Arial" charset="0"/>
              </a:rPr>
              <a:t>♦</a:t>
            </a:r>
            <a:r>
              <a:rPr lang="en-US" sz="2800" i="1" dirty="0">
                <a:solidFill>
                  <a:srgbClr val="FFFF00"/>
                </a:solidFill>
              </a:rPr>
              <a:t> </a:t>
            </a:r>
            <a:r>
              <a:rPr lang="en-US" sz="2800" i="1" dirty="0"/>
              <a:t>Cost Analysis </a:t>
            </a:r>
            <a:r>
              <a:rPr lang="en-US" sz="2800" i="1" dirty="0">
                <a:solidFill>
                  <a:schemeClr val="bg2">
                    <a:lumMod val="50000"/>
                  </a:schemeClr>
                </a:solidFill>
                <a:latin typeface="Arial" charset="0"/>
                <a:cs typeface="Arial" charset="0"/>
              </a:rPr>
              <a:t>♦</a:t>
            </a:r>
            <a:r>
              <a:rPr lang="en-US" sz="2800" i="1" dirty="0">
                <a:solidFill>
                  <a:srgbClr val="FFFF00"/>
                </a:solidFill>
              </a:rPr>
              <a:t> </a:t>
            </a:r>
            <a:r>
              <a:rPr lang="en-US" sz="2800" i="1" dirty="0"/>
              <a:t>Value of Practice </a:t>
            </a:r>
            <a:r>
              <a:rPr lang="en-US" sz="2800" i="1" dirty="0">
                <a:solidFill>
                  <a:schemeClr val="bg2">
                    <a:lumMod val="50000"/>
                  </a:schemeClr>
                </a:solidFill>
                <a:latin typeface="Arial" charset="0"/>
                <a:cs typeface="Arial" charset="0"/>
              </a:rPr>
              <a:t>♦</a:t>
            </a:r>
            <a:r>
              <a:rPr lang="en-US" sz="2800" i="1" dirty="0">
                <a:solidFill>
                  <a:srgbClr val="FFFF00"/>
                </a:solidFill>
              </a:rPr>
              <a:t> </a:t>
            </a:r>
            <a:r>
              <a:rPr lang="en-US" sz="2800" i="1" dirty="0"/>
              <a:t>Portfolio Assessment </a:t>
            </a:r>
            <a:r>
              <a:rPr lang="en-US" sz="2800" i="1" dirty="0">
                <a:solidFill>
                  <a:schemeClr val="bg2">
                    <a:lumMod val="50000"/>
                  </a:schemeClr>
                </a:solidFill>
                <a:latin typeface="Arial" charset="0"/>
                <a:cs typeface="Arial" charset="0"/>
              </a:rPr>
              <a:t>♦</a:t>
            </a:r>
            <a:r>
              <a:rPr lang="en-US" sz="2800" i="1" dirty="0">
                <a:solidFill>
                  <a:srgbClr val="FFFF00"/>
                </a:solidFill>
                <a:latin typeface="Arial" charset="0"/>
                <a:cs typeface="Arial" charset="0"/>
              </a:rPr>
              <a:t> </a:t>
            </a:r>
            <a:r>
              <a:rPr lang="en-US" sz="2800" i="1" dirty="0">
                <a:latin typeface="Arial" charset="0"/>
                <a:cs typeface="Arial" charset="0"/>
              </a:rPr>
              <a:t>etc.</a:t>
            </a:r>
          </a:p>
        </p:txBody>
      </p:sp>
      <p:sp>
        <p:nvSpPr>
          <p:cNvPr id="139268" name="Text Box 4"/>
          <p:cNvSpPr txBox="1">
            <a:spLocks noChangeArrowheads="1"/>
          </p:cNvSpPr>
          <p:nvPr/>
        </p:nvSpPr>
        <p:spPr bwMode="auto">
          <a:xfrm>
            <a:off x="3124200" y="57912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pic>
        <p:nvPicPr>
          <p:cNvPr id="139274" name="Picture 10" descr="C:\Documents and Settings\cgoff\Local Settings\Temporary Internet Files\Content.IE5\A21JER9D\MC900231081[1].wmf"/>
          <p:cNvPicPr>
            <a:picLocks noChangeAspect="1" noChangeArrowheads="1"/>
          </p:cNvPicPr>
          <p:nvPr/>
        </p:nvPicPr>
        <p:blipFill>
          <a:blip r:embed="rId3" cstate="print"/>
          <a:srcRect/>
          <a:stretch>
            <a:fillRect/>
          </a:stretch>
        </p:blipFill>
        <p:spPr bwMode="auto">
          <a:xfrm>
            <a:off x="6096000" y="4800470"/>
            <a:ext cx="2819400" cy="1981330"/>
          </a:xfrm>
          <a:prstGeom prst="rect">
            <a:avLst/>
          </a:prstGeom>
          <a:noFill/>
        </p:spPr>
      </p:pic>
      <p:pic>
        <p:nvPicPr>
          <p:cNvPr id="139276" name="Picture 12" descr="C:\Documents and Settings\cgoff\Local Settings\Temporary Internet Files\Content.IE5\U1RHTU94\MC900053922[1].wmf"/>
          <p:cNvPicPr>
            <a:picLocks noChangeAspect="1" noChangeArrowheads="1"/>
          </p:cNvPicPr>
          <p:nvPr/>
        </p:nvPicPr>
        <p:blipFill>
          <a:blip r:embed="rId4" cstate="print"/>
          <a:srcRect/>
          <a:stretch>
            <a:fillRect/>
          </a:stretch>
        </p:blipFill>
        <p:spPr bwMode="auto">
          <a:xfrm>
            <a:off x="228600" y="838200"/>
            <a:ext cx="2029933" cy="1504384"/>
          </a:xfrm>
          <a:prstGeom prst="rect">
            <a:avLst/>
          </a:prstGeom>
          <a:noFill/>
        </p:spPr>
      </p:pic>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2362200" y="685800"/>
            <a:ext cx="6248400" cy="1143000"/>
          </a:xfrm>
        </p:spPr>
        <p:txBody>
          <a:bodyPr/>
          <a:lstStyle/>
          <a:p>
            <a:r>
              <a:rPr lang="en-US" sz="3600" u="sng" dirty="0">
                <a:solidFill>
                  <a:schemeClr val="tx1"/>
                </a:solidFill>
              </a:rPr>
              <a:t>Program Development</a:t>
            </a:r>
          </a:p>
        </p:txBody>
      </p:sp>
      <p:sp>
        <p:nvSpPr>
          <p:cNvPr id="141315" name="Rectangle 3"/>
          <p:cNvSpPr>
            <a:spLocks noGrp="1" noChangeArrowheads="1"/>
          </p:cNvSpPr>
          <p:nvPr>
            <p:ph idx="1"/>
          </p:nvPr>
        </p:nvSpPr>
        <p:spPr>
          <a:xfrm>
            <a:off x="685800" y="2133600"/>
            <a:ext cx="7696200" cy="3505200"/>
          </a:xfrm>
        </p:spPr>
        <p:txBody>
          <a:bodyPr/>
          <a:lstStyle/>
          <a:p>
            <a:pPr marL="0" indent="0" algn="ctr">
              <a:buFontTx/>
              <a:buNone/>
            </a:pPr>
            <a:r>
              <a:rPr lang="en-US" sz="4800" b="1" dirty="0"/>
              <a:t>Game Over</a:t>
            </a:r>
          </a:p>
          <a:p>
            <a:pPr algn="ctr">
              <a:buFontTx/>
              <a:buNone/>
            </a:pPr>
            <a:endParaRPr lang="en-US" sz="4800" b="1" dirty="0" smtClean="0"/>
          </a:p>
          <a:p>
            <a:pPr algn="ctr">
              <a:buFontTx/>
              <a:buNone/>
            </a:pPr>
            <a:endParaRPr lang="en-US" sz="4800" b="1" dirty="0"/>
          </a:p>
          <a:p>
            <a:pPr algn="ctr">
              <a:buFontTx/>
              <a:buNone/>
            </a:pPr>
            <a:r>
              <a:rPr lang="en-US" sz="4800" b="1" dirty="0"/>
              <a:t>You Are The Winner!!</a:t>
            </a:r>
          </a:p>
        </p:txBody>
      </p:sp>
      <p:pic>
        <p:nvPicPr>
          <p:cNvPr id="141316" name="Picture 4" descr="C:\Documents and Settings\cgoff\Local Settings\Temporary Internet Files\Content.IE5\U1RHTU94\MC900078772[1].wmf"/>
          <p:cNvPicPr>
            <a:picLocks noChangeAspect="1" noChangeArrowheads="1"/>
          </p:cNvPicPr>
          <p:nvPr/>
        </p:nvPicPr>
        <p:blipFill>
          <a:blip r:embed="rId3" cstate="print"/>
          <a:srcRect/>
          <a:stretch>
            <a:fillRect/>
          </a:stretch>
        </p:blipFill>
        <p:spPr bwMode="auto">
          <a:xfrm>
            <a:off x="381000" y="2057400"/>
            <a:ext cx="2982158" cy="1981200"/>
          </a:xfrm>
          <a:prstGeom prst="rect">
            <a:avLst/>
          </a:prstGeom>
          <a:noFill/>
        </p:spPr>
      </p:pic>
      <p:pic>
        <p:nvPicPr>
          <p:cNvPr id="141319" name="Picture 7" descr="C:\Documents and Settings\cgoff\Local Settings\Temporary Internet Files\Content.IE5\BNKVA8WQ\MC900289003[1].wmf"/>
          <p:cNvPicPr>
            <a:picLocks noChangeAspect="1" noChangeArrowheads="1"/>
          </p:cNvPicPr>
          <p:nvPr/>
        </p:nvPicPr>
        <p:blipFill>
          <a:blip r:embed="rId4" cstate="print"/>
          <a:srcRect/>
          <a:stretch>
            <a:fillRect/>
          </a:stretch>
        </p:blipFill>
        <p:spPr bwMode="auto">
          <a:xfrm flipH="1">
            <a:off x="6477000" y="3152775"/>
            <a:ext cx="2057400" cy="3324225"/>
          </a:xfrm>
          <a:prstGeom prst="rect">
            <a:avLst/>
          </a:prstGeom>
          <a:noFill/>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17411" name="Rectangle 3"/>
          <p:cNvSpPr>
            <a:spLocks noGrp="1" noChangeArrowheads="1"/>
          </p:cNvSpPr>
          <p:nvPr>
            <p:ph type="body" idx="4294967295"/>
          </p:nvPr>
        </p:nvSpPr>
        <p:spPr>
          <a:xfrm>
            <a:off x="533400" y="1981200"/>
            <a:ext cx="8153400" cy="2514600"/>
          </a:xfrm>
          <a:noFill/>
        </p:spPr>
        <p:txBody>
          <a:bodyPr/>
          <a:lstStyle/>
          <a:p>
            <a:pPr marL="344488" indent="-344488" algn="ctr">
              <a:buFontTx/>
              <a:buNone/>
            </a:pPr>
            <a:r>
              <a:rPr lang="en-US" sz="3600" b="1" dirty="0"/>
              <a:t>Answer:</a:t>
            </a:r>
          </a:p>
          <a:p>
            <a:pPr marL="344488" indent="-344488" algn="ctr">
              <a:buFontTx/>
              <a:buNone/>
            </a:pPr>
            <a:r>
              <a:rPr lang="en-US" sz="3600" b="1" dirty="0">
                <a:solidFill>
                  <a:schemeClr val="bg2">
                    <a:lumMod val="50000"/>
                  </a:schemeClr>
                </a:solidFill>
              </a:rPr>
              <a:t>Publics </a:t>
            </a:r>
            <a:r>
              <a:rPr lang="en-US" sz="3600" dirty="0">
                <a:solidFill>
                  <a:schemeClr val="bg2">
                    <a:lumMod val="50000"/>
                  </a:schemeClr>
                </a:solidFill>
              </a:rPr>
              <a:t>=</a:t>
            </a:r>
            <a:r>
              <a:rPr lang="en-US" sz="4000" dirty="0">
                <a:solidFill>
                  <a:schemeClr val="bg2">
                    <a:lumMod val="50000"/>
                  </a:schemeClr>
                </a:solidFill>
              </a:rPr>
              <a:t> </a:t>
            </a:r>
            <a:r>
              <a:rPr lang="en-US" sz="3600" dirty="0">
                <a:solidFill>
                  <a:schemeClr val="bg2">
                    <a:lumMod val="50000"/>
                  </a:schemeClr>
                </a:solidFill>
              </a:rPr>
              <a:t>residents of the county.</a:t>
            </a:r>
          </a:p>
          <a:p>
            <a:pPr marL="344488" indent="-344488">
              <a:buFontTx/>
              <a:buNone/>
            </a:pPr>
            <a:r>
              <a:rPr lang="en-US" sz="3600" b="1" dirty="0"/>
              <a:t>  </a:t>
            </a:r>
            <a:endParaRPr lang="en-US" dirty="0"/>
          </a:p>
        </p:txBody>
      </p:sp>
      <p:sp>
        <p:nvSpPr>
          <p:cNvPr id="17412"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pic>
        <p:nvPicPr>
          <p:cNvPr id="17413" name="Picture 5" descr="C:\Documents and Settings\cgoff\Local Settings\Temporary Internet Files\Content.IE5\PUXYFQNP\MC900230950[1].wmf"/>
          <p:cNvPicPr>
            <a:picLocks noChangeAspect="1" noChangeArrowheads="1"/>
          </p:cNvPicPr>
          <p:nvPr/>
        </p:nvPicPr>
        <p:blipFill>
          <a:blip r:embed="rId3" cstate="print"/>
          <a:srcRect/>
          <a:stretch>
            <a:fillRect/>
          </a:stretch>
        </p:blipFill>
        <p:spPr bwMode="auto">
          <a:xfrm>
            <a:off x="381000" y="4343400"/>
            <a:ext cx="2744397" cy="1981200"/>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147459" name="Rectangle 3"/>
          <p:cNvSpPr>
            <a:spLocks noGrp="1" noChangeArrowheads="1"/>
          </p:cNvSpPr>
          <p:nvPr>
            <p:ph idx="1"/>
          </p:nvPr>
        </p:nvSpPr>
        <p:spPr/>
        <p:txBody>
          <a:bodyPr/>
          <a:lstStyle/>
          <a:p>
            <a:pPr algn="ctr">
              <a:buFontTx/>
              <a:buNone/>
            </a:pPr>
            <a:endParaRPr lang="en-US"/>
          </a:p>
          <a:p>
            <a:pPr algn="ctr">
              <a:buFontTx/>
              <a:buNone/>
            </a:pPr>
            <a:r>
              <a:rPr lang="en-US" i="1"/>
              <a:t>Why do we want to develop linkages with “our publics?”</a:t>
            </a:r>
          </a:p>
        </p:txBody>
      </p:sp>
      <p:sp>
        <p:nvSpPr>
          <p:cNvPr id="147460" name="Text Box 4"/>
          <p:cNvSpPr txBox="1">
            <a:spLocks noChangeArrowheads="1"/>
          </p:cNvSpPr>
          <p:nvPr/>
        </p:nvSpPr>
        <p:spPr bwMode="auto">
          <a:xfrm>
            <a:off x="3200400" y="54864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idx="4294967295"/>
          </p:nvPr>
        </p:nvSpPr>
        <p:spPr>
          <a:xfrm>
            <a:off x="2514600" y="685800"/>
            <a:ext cx="6629400" cy="1143000"/>
          </a:xfrm>
        </p:spPr>
        <p:txBody>
          <a:bodyPr/>
          <a:lstStyle/>
          <a:p>
            <a:r>
              <a:rPr lang="en-US" sz="3600" u="sng" dirty="0">
                <a:solidFill>
                  <a:schemeClr val="tx1"/>
                </a:solidFill>
              </a:rPr>
              <a:t>Program Development</a:t>
            </a:r>
          </a:p>
        </p:txBody>
      </p:sp>
      <p:sp>
        <p:nvSpPr>
          <p:cNvPr id="149507" name="Rectangle 3"/>
          <p:cNvSpPr>
            <a:spLocks noGrp="1" noChangeArrowheads="1"/>
          </p:cNvSpPr>
          <p:nvPr>
            <p:ph type="body" idx="4294967295"/>
          </p:nvPr>
        </p:nvSpPr>
        <p:spPr>
          <a:xfrm>
            <a:off x="533400" y="2057400"/>
            <a:ext cx="8153400" cy="3124200"/>
          </a:xfrm>
          <a:noFill/>
        </p:spPr>
        <p:txBody>
          <a:bodyPr/>
          <a:lstStyle/>
          <a:p>
            <a:pPr marL="344488" indent="-344488" algn="ctr">
              <a:buFontTx/>
              <a:buNone/>
            </a:pPr>
            <a:r>
              <a:rPr lang="en-US" sz="3600" b="1" dirty="0"/>
              <a:t>Answer:</a:t>
            </a:r>
          </a:p>
          <a:p>
            <a:pPr marL="344488" indent="-344488" algn="ctr">
              <a:buFontTx/>
              <a:buNone/>
            </a:pPr>
            <a:r>
              <a:rPr lang="en-US" sz="3600" b="1" dirty="0"/>
              <a:t>  </a:t>
            </a:r>
            <a:r>
              <a:rPr lang="en-US" sz="3600" i="1" dirty="0">
                <a:solidFill>
                  <a:schemeClr val="bg2">
                    <a:lumMod val="50000"/>
                  </a:schemeClr>
                </a:solidFill>
              </a:rPr>
              <a:t>It is through these “Linkages” we</a:t>
            </a:r>
            <a:r>
              <a:rPr lang="en-US" sz="3600" b="1" i="1" dirty="0">
                <a:solidFill>
                  <a:schemeClr val="bg2">
                    <a:lumMod val="50000"/>
                  </a:schemeClr>
                </a:solidFill>
              </a:rPr>
              <a:t> </a:t>
            </a:r>
            <a:r>
              <a:rPr lang="en-US" sz="3600" i="1" dirty="0">
                <a:solidFill>
                  <a:schemeClr val="bg2">
                    <a:lumMod val="50000"/>
                  </a:schemeClr>
                </a:solidFill>
              </a:rPr>
              <a:t>connect with the people and the problems/issues/needs in the county.</a:t>
            </a:r>
            <a:endParaRPr lang="en-US" i="1" dirty="0">
              <a:solidFill>
                <a:schemeClr val="bg2">
                  <a:lumMod val="50000"/>
                </a:schemeClr>
              </a:solidFill>
            </a:endParaRPr>
          </a:p>
        </p:txBody>
      </p:sp>
      <p:sp>
        <p:nvSpPr>
          <p:cNvPr id="149508"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pic>
        <p:nvPicPr>
          <p:cNvPr id="5" name="Picture 5" descr="C:\Documents and Settings\cgoff\Local Settings\Temporary Internet Files\Content.IE5\BNKVA8WQ\MC900441972[1].wmf"/>
          <p:cNvPicPr>
            <a:picLocks noChangeAspect="1" noChangeArrowheads="1"/>
          </p:cNvPicPr>
          <p:nvPr/>
        </p:nvPicPr>
        <p:blipFill>
          <a:blip r:embed="rId3" cstate="print"/>
          <a:srcRect/>
          <a:stretch>
            <a:fillRect/>
          </a:stretch>
        </p:blipFill>
        <p:spPr bwMode="auto">
          <a:xfrm>
            <a:off x="3352800" y="4800600"/>
            <a:ext cx="2617107" cy="762000"/>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676400" y="685800"/>
            <a:ext cx="6629400" cy="1143000"/>
          </a:xfrm>
        </p:spPr>
        <p:txBody>
          <a:bodyPr/>
          <a:lstStyle/>
          <a:p>
            <a:r>
              <a:rPr lang="en-US" sz="3600" u="sng" dirty="0">
                <a:solidFill>
                  <a:schemeClr val="tx1"/>
                </a:solidFill>
              </a:rPr>
              <a:t>Program Development</a:t>
            </a:r>
          </a:p>
        </p:txBody>
      </p:sp>
      <p:sp>
        <p:nvSpPr>
          <p:cNvPr id="18435" name="Rectangle 3"/>
          <p:cNvSpPr>
            <a:spLocks noGrp="1" noChangeArrowheads="1"/>
          </p:cNvSpPr>
          <p:nvPr>
            <p:ph idx="1"/>
          </p:nvPr>
        </p:nvSpPr>
        <p:spPr>
          <a:xfrm>
            <a:off x="762000" y="2133601"/>
            <a:ext cx="7696200" cy="2514600"/>
          </a:xfrm>
        </p:spPr>
        <p:txBody>
          <a:bodyPr/>
          <a:lstStyle/>
          <a:p>
            <a:pPr>
              <a:buFontTx/>
              <a:buNone/>
            </a:pPr>
            <a:r>
              <a:rPr lang="en-US" dirty="0"/>
              <a:t>   </a:t>
            </a:r>
            <a:r>
              <a:rPr lang="en-US" sz="2800" dirty="0"/>
              <a:t>Extension Councils are a major vehicle for linking with the citizens of our counties.</a:t>
            </a:r>
          </a:p>
          <a:p>
            <a:pPr algn="ctr">
              <a:buFontTx/>
              <a:buNone/>
            </a:pPr>
            <a:endParaRPr lang="en-US" sz="2800" i="1" dirty="0"/>
          </a:p>
          <a:p>
            <a:pPr algn="ctr">
              <a:buFontTx/>
              <a:buNone/>
            </a:pPr>
            <a:r>
              <a:rPr lang="en-US" i="1" dirty="0"/>
              <a:t>What groups are represented on a County Extension Council?</a:t>
            </a:r>
          </a:p>
          <a:p>
            <a:pPr algn="ctr">
              <a:buFontTx/>
              <a:buNone/>
            </a:pPr>
            <a:endParaRPr lang="en-US" i="1" dirty="0"/>
          </a:p>
        </p:txBody>
      </p:sp>
      <p:sp>
        <p:nvSpPr>
          <p:cNvPr id="18436" name="Text Box 4"/>
          <p:cNvSpPr txBox="1">
            <a:spLocks noChangeArrowheads="1"/>
          </p:cNvSpPr>
          <p:nvPr/>
        </p:nvSpPr>
        <p:spPr bwMode="auto">
          <a:xfrm>
            <a:off x="3200400" y="5638800"/>
            <a:ext cx="2971800" cy="519113"/>
          </a:xfrm>
          <a:prstGeom prst="rect">
            <a:avLst/>
          </a:prstGeom>
          <a:noFill/>
          <a:ln w="9525">
            <a:noFill/>
            <a:miter lim="800000"/>
            <a:headEnd/>
            <a:tailEnd/>
          </a:ln>
          <a:effectLst/>
        </p:spPr>
        <p:txBody>
          <a:bodyPr>
            <a:spAutoFit/>
          </a:bodyPr>
          <a:lstStyle/>
          <a:p>
            <a:pPr algn="ctr">
              <a:spcBef>
                <a:spcPct val="50000"/>
              </a:spcBef>
            </a:pPr>
            <a:r>
              <a:rPr lang="en-US" sz="2800" b="1" dirty="0"/>
              <a:t>10 Points</a:t>
            </a:r>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Blackboard">
  <a:themeElements>
    <a:clrScheme name="Blackbo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ckboard">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ckbo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ckboar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ckboar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ckboar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ckboar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ckboar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ckboar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ckboar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ckboar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ckboar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ckboar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ckboar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ustom 4">
      <a:majorFont>
        <a:latin typeface="Trebuchet MS"/>
        <a:ea typeface=""/>
        <a:cs typeface=""/>
      </a:majorFont>
      <a:minorFont>
        <a:latin typeface="Cambria"/>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1387</TotalTime>
  <Words>3022</Words>
  <Application>Microsoft Office PowerPoint</Application>
  <PresentationFormat>On-screen Show (4:3)</PresentationFormat>
  <Paragraphs>462</Paragraphs>
  <Slides>59</Slides>
  <Notes>59</Notes>
  <HiddenSlides>0</HiddenSlides>
  <MMClips>0</MMClips>
  <ScaleCrop>false</ScaleCrop>
  <HeadingPairs>
    <vt:vector size="4" baseType="variant">
      <vt:variant>
        <vt:lpstr>Theme</vt:lpstr>
      </vt:variant>
      <vt:variant>
        <vt:i4>2</vt:i4>
      </vt:variant>
      <vt:variant>
        <vt:lpstr>Slide Titles</vt:lpstr>
      </vt:variant>
      <vt:variant>
        <vt:i4>59</vt:i4>
      </vt:variant>
    </vt:vector>
  </HeadingPairs>
  <TitlesOfParts>
    <vt:vector size="61" baseType="lpstr">
      <vt:lpstr>Blackboard</vt:lpstr>
      <vt:lpstr>Flow</vt:lpstr>
      <vt:lpstr>Program Development Trivia Game</vt:lpstr>
      <vt:lpstr>Rules of the Game</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lpstr>Program Development</vt:lpstr>
    </vt:vector>
  </TitlesOfParts>
  <Company>Cooperative Extension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Martha  A. Nall</dc:creator>
  <cp:lastModifiedBy>Tech Bench x64</cp:lastModifiedBy>
  <cp:revision>37</cp:revision>
  <dcterms:created xsi:type="dcterms:W3CDTF">2007-07-31T13:25:52Z</dcterms:created>
  <dcterms:modified xsi:type="dcterms:W3CDTF">2015-08-19T12:36:01Z</dcterms:modified>
</cp:coreProperties>
</file>